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2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4" r:id="rId4"/>
    <p:sldId id="267" r:id="rId5"/>
    <p:sldId id="266" r:id="rId6"/>
    <p:sldId id="323" r:id="rId7"/>
    <p:sldId id="259" r:id="rId8"/>
    <p:sldId id="325" r:id="rId9"/>
    <p:sldId id="324" r:id="rId10"/>
    <p:sldId id="256" r:id="rId11"/>
    <p:sldId id="257" r:id="rId12"/>
    <p:sldId id="284" r:id="rId13"/>
    <p:sldId id="260" r:id="rId14"/>
    <p:sldId id="277" r:id="rId15"/>
    <p:sldId id="283" r:id="rId16"/>
    <p:sldId id="278" r:id="rId17"/>
    <p:sldId id="286" r:id="rId18"/>
    <p:sldId id="289" r:id="rId19"/>
    <p:sldId id="295" r:id="rId20"/>
    <p:sldId id="296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299" r:id="rId29"/>
    <p:sldId id="312" r:id="rId30"/>
    <p:sldId id="313" r:id="rId31"/>
    <p:sldId id="314" r:id="rId32"/>
    <p:sldId id="311" r:id="rId33"/>
    <p:sldId id="315" r:id="rId34"/>
    <p:sldId id="316" r:id="rId35"/>
    <p:sldId id="319" r:id="rId36"/>
    <p:sldId id="321" r:id="rId37"/>
    <p:sldId id="322" r:id="rId38"/>
    <p:sldId id="318" r:id="rId39"/>
    <p:sldId id="300" r:id="rId40"/>
  </p:sldIdLst>
  <p:sldSz cx="12192000" cy="6858000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650BF01A-FF4A-4EFD-A379-82C4C498132E}">
          <p14:sldIdLst>
            <p14:sldId id="265"/>
            <p14:sldId id="263"/>
            <p14:sldId id="264"/>
            <p14:sldId id="267"/>
            <p14:sldId id="266"/>
            <p14:sldId id="323"/>
            <p14:sldId id="259"/>
            <p14:sldId id="325"/>
            <p14:sldId id="324"/>
            <p14:sldId id="256"/>
            <p14:sldId id="257"/>
            <p14:sldId id="284"/>
            <p14:sldId id="260"/>
            <p14:sldId id="277"/>
            <p14:sldId id="283"/>
            <p14:sldId id="278"/>
            <p14:sldId id="286"/>
            <p14:sldId id="289"/>
            <p14:sldId id="295"/>
            <p14:sldId id="296"/>
          </p14:sldIdLst>
        </p14:section>
        <p14:section name="Ikke-navngivet sektion" id="{BADC75EB-8F84-44B1-B268-B53C8D870CFE}">
          <p14:sldIdLst>
            <p14:sldId id="303"/>
            <p14:sldId id="304"/>
            <p14:sldId id="305"/>
            <p14:sldId id="306"/>
            <p14:sldId id="307"/>
            <p14:sldId id="308"/>
            <p14:sldId id="309"/>
            <p14:sldId id="299"/>
            <p14:sldId id="312"/>
            <p14:sldId id="313"/>
            <p14:sldId id="314"/>
            <p14:sldId id="311"/>
            <p14:sldId id="315"/>
            <p14:sldId id="316"/>
            <p14:sldId id="319"/>
            <p14:sldId id="321"/>
            <p14:sldId id="322"/>
            <p14:sldId id="318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Berg" userId="eb339506-aa82-4eb4-8a7b-55c5aa2272e8" providerId="ADAL" clId="{7414B457-DF98-4D39-944D-98F9A779E0FA}"/>
    <pc:docChg chg="modSld">
      <pc:chgData name="Morten Berg" userId="eb339506-aa82-4eb4-8a7b-55c5aa2272e8" providerId="ADAL" clId="{7414B457-DF98-4D39-944D-98F9A779E0FA}" dt="2023-10-26T14:44:36.966" v="1" actId="14100"/>
      <pc:docMkLst>
        <pc:docMk/>
      </pc:docMkLst>
      <pc:sldChg chg="modSp mod">
        <pc:chgData name="Morten Berg" userId="eb339506-aa82-4eb4-8a7b-55c5aa2272e8" providerId="ADAL" clId="{7414B457-DF98-4D39-944D-98F9A779E0FA}" dt="2023-10-26T14:44:36.966" v="1" actId="14100"/>
        <pc:sldMkLst>
          <pc:docMk/>
          <pc:sldMk cId="3415876484" sldId="265"/>
        </pc:sldMkLst>
        <pc:picChg chg="mod">
          <ac:chgData name="Morten Berg" userId="eb339506-aa82-4eb4-8a7b-55c5aa2272e8" providerId="ADAL" clId="{7414B457-DF98-4D39-944D-98F9A779E0FA}" dt="2023-10-26T14:44:36.966" v="1" actId="14100"/>
          <ac:picMkLst>
            <pc:docMk/>
            <pc:sldMk cId="3415876484" sldId="265"/>
            <ac:picMk id="11" creationId="{7F7EBE47-9AB4-D44B-5AE6-5150EB94C5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0C989-C8EC-1FC6-2BA7-C6C28A1A4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280D963-998E-2A2D-378B-D516672A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87FDC-E861-443E-74F6-3A2A93E6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D6C6C3-F842-011B-EA54-CACC044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13F306-C092-694A-FDF3-BEBAF663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839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D88DD-7489-FCF7-2566-C586388B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E75C786-0B13-BCB3-C244-404B82687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AB681A-31C0-216D-2DC6-3ACE8412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A0210B-D96B-3524-0EB6-0DE14244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5082BF-9996-04D5-D7BC-85C505D1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517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F7038E-99CA-6A9C-FB74-3D039D682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7056EC2-6E44-782F-72E1-584E319F9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AD754D-79E5-6A42-C5EA-A857B0AB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71D026-D753-6FED-ED6E-A9D8FBF6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0F2B78-1FC7-FAB4-DCFC-2D1EE538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327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33619">
              <a:spcBef>
                <a:spcPts val="57"/>
              </a:spcBef>
            </a:pPr>
            <a:fld id="{81D60167-4931-47E6-BA6A-407CBD079E47}" type="slidenum">
              <a:rPr lang="da-DK" spc="75" smtClean="0"/>
              <a:pPr marL="33619">
                <a:spcBef>
                  <a:spcPts val="57"/>
                </a:spcBef>
              </a:pPr>
              <a:t>‹nr.›</a:t>
            </a:fld>
            <a:endParaRPr lang="da-DK" spc="75" dirty="0"/>
          </a:p>
        </p:txBody>
      </p:sp>
    </p:spTree>
    <p:extLst>
      <p:ext uri="{BB962C8B-B14F-4D97-AF65-F5344CB8AC3E}">
        <p14:creationId xmlns:p14="http://schemas.microsoft.com/office/powerpoint/2010/main" val="248727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/>
          <p:cNvSpPr>
            <a:spLocks noGrp="1"/>
          </p:cNvSpPr>
          <p:nvPr>
            <p:ph type="tbl" idx="1"/>
          </p:nvPr>
        </p:nvSpPr>
        <p:spPr>
          <a:xfrm>
            <a:off x="2033693" y="408940"/>
            <a:ext cx="8122920" cy="3184525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75461" y="3656965"/>
            <a:ext cx="5952913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1775460" y="3837305"/>
            <a:ext cx="4179147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775460" y="4017645"/>
            <a:ext cx="121920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1775460" y="4197985"/>
            <a:ext cx="121920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idx="6"/>
          </p:nvPr>
        </p:nvSpPr>
        <p:spPr>
          <a:xfrm>
            <a:off x="1775460" y="4378325"/>
            <a:ext cx="4028440" cy="1248410"/>
          </a:xfrm>
        </p:spPr>
      </p:sp>
      <p:sp>
        <p:nvSpPr>
          <p:cNvPr id="8" name="Text Placeholder 7"/>
          <p:cNvSpPr>
            <a:spLocks noGrp="1"/>
          </p:cNvSpPr>
          <p:nvPr>
            <p:ph type="body" idx="7"/>
          </p:nvPr>
        </p:nvSpPr>
        <p:spPr>
          <a:xfrm>
            <a:off x="1775461" y="5690236"/>
            <a:ext cx="171873" cy="2698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idx="8"/>
          </p:nvPr>
        </p:nvSpPr>
        <p:spPr>
          <a:xfrm>
            <a:off x="1775461" y="6023611"/>
            <a:ext cx="3648287" cy="258445"/>
          </a:xfrm>
        </p:spPr>
      </p:sp>
      <p:sp>
        <p:nvSpPr>
          <p:cNvPr id="10" name="Slide Number Placeholder"/>
          <p:cNvSpPr>
            <a:spLocks noGrp="1"/>
          </p:cNvSpPr>
          <p:nvPr>
            <p:ph type="sldNum" sz="quarter" idx="9"/>
          </p:nvPr>
        </p:nvSpPr>
        <p:spPr>
          <a:xfrm>
            <a:off x="11727181" y="228600"/>
            <a:ext cx="160020" cy="116840"/>
          </a:xfrm>
        </p:spPr>
        <p:txBody>
          <a:bodyPr/>
          <a:lstStyle/>
          <a:p>
            <a:fld id="{93BFB4EF-6ACC-4AF3-BE28-C6C77965BA5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240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408940"/>
            <a:ext cx="11582400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589280"/>
            <a:ext cx="11582400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04800" y="769620"/>
            <a:ext cx="11582400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304800" y="949960"/>
            <a:ext cx="11582400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04800" y="1130300"/>
            <a:ext cx="11582400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304800" y="1310640"/>
            <a:ext cx="11582400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7"/>
          </p:nvPr>
        </p:nvSpPr>
        <p:spPr>
          <a:xfrm>
            <a:off x="304800" y="1490980"/>
            <a:ext cx="11582400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8"/>
          </p:nvPr>
        </p:nvSpPr>
        <p:spPr>
          <a:xfrm>
            <a:off x="304800" y="1671320"/>
            <a:ext cx="11582400" cy="116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9"/>
          </p:nvPr>
        </p:nvSpPr>
        <p:spPr>
          <a:xfrm>
            <a:off x="304800" y="1851660"/>
            <a:ext cx="11582400" cy="467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>
          <a:xfrm>
            <a:off x="304800" y="2382520"/>
            <a:ext cx="11582400" cy="233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4"/>
          </p:nvPr>
        </p:nvSpPr>
        <p:spPr>
          <a:xfrm>
            <a:off x="304800" y="2679700"/>
            <a:ext cx="11582400" cy="1752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sldNum" sz="quarter" idx="15"/>
          </p:nvPr>
        </p:nvSpPr>
        <p:spPr>
          <a:xfrm>
            <a:off x="11727181" y="228600"/>
            <a:ext cx="160020" cy="116840"/>
          </a:xfrm>
        </p:spPr>
        <p:txBody>
          <a:bodyPr/>
          <a:lstStyle/>
          <a:p>
            <a:fld id="{93BFB4EF-6ACC-4AF3-BE28-C6C77965BA5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26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8DFA1-954C-9B40-5699-6725BDA1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4154E4-9864-6FCD-E704-AAA50EC42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9B60BE-1BFA-6134-A650-9D0794B1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7956D26-7790-B9F8-0F23-AF2F6BB4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DF260B-A4FB-C65F-661A-62B83F3C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57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EE6FA-4381-2F1E-6FE1-3CD6976D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06170B-AF9E-E40A-CC93-B26369F00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8B3D21-F648-A0A2-A242-FFBF7059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F08FA2-7E35-69B4-07E1-CB02EB84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63A028-221F-549A-28FD-6266FF43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0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CE69F-B57C-CA19-0D4E-393CC04C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A0FC57-75B9-B9E9-7752-FB9276A96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0F1971-99A1-D8E6-A15C-5E35FE4BB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BE61F87-3DB7-C054-F8EC-74C59677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2E186ED-200E-9DD7-7D03-E1446994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E1BEB01-02C9-ECFC-1436-9D13BA89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480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2F401-534B-8C2A-E1F8-A36E6FC6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A0B7E2A-9490-07BF-5035-A35DB5057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710D3C-CB2E-BD94-C610-D0228211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9BAC07F-895C-3E6E-7A41-17C30159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56606EB-5F6B-7E14-BD9B-5EF05C841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0BCFFBF-F1FF-C7DB-5A53-49E6AC1F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E4C98FD-B3C2-76CA-0B00-B407E999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3366EE8-5D30-E10E-9933-3F69760F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531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F86D8-3B2E-6E46-527C-D367F8CA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AFF06F8-6AC5-F501-B66F-E7993C1F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9998E64-5BE3-9590-73CB-BDE6D297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2A048C6-74F9-1716-600B-D99EE454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95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044FA73-87A0-F7EF-F9EE-5F47A464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2B79B92-B75B-1A8F-6377-B10C6CE5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076A07-6D59-AA55-2554-C7E59E3B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43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01DDF-A08B-3102-D97B-1F12851A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541FFF-8C00-BA4F-4326-E3905D0B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73D6E63-41CE-4B75-DEDD-83D0F5678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8B23B4-B67C-75CD-CD74-66CF39DE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5B64B51-4F0B-FB80-C608-CFA94D2D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081886-396C-2F81-A2B9-DDB86D64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783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5AE24-0AC5-8D23-44E2-FF7DB9F8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A2280DB-3566-6D5E-3576-B7A04DFC2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8E22241-919D-3907-C3F4-666B2E1D5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A2D372-04B4-1707-AA8D-F1D9C0F5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8F390C6-1DEB-7924-FF25-25138050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7B64F44-A100-6023-E4FE-795896F2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14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9B0282F-D88C-FB20-08B4-15FA55F2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256665-6A87-4CC8-2B58-762B4352B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6BEC9E-A605-3BE9-29FA-AB69B08A3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BD8A-764C-4B82-8A49-A398A9F99335}" type="datetimeFigureOut">
              <a:rPr lang="da-DK" smtClean="0"/>
              <a:t>26-10-2023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4607FB-2DE5-D2CF-FFC6-E437675C2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04EF090-9B05-3187-1376-94AA942E2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82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0894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8928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76962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4996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13030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31064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149098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167132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idx="15"/>
          </p:nvPr>
        </p:nvSpPr>
        <p:spPr>
          <a:xfrm>
            <a:off x="10319386" y="228600"/>
            <a:ext cx="120015" cy="116840"/>
          </a:xfrm>
          <a:solidFill>
            <a:srgbClr val="FFFFFF"/>
          </a:solidFill>
        </p:spPr>
        <p:txBody>
          <a:bodyPr/>
          <a:lstStyle/>
          <a:p>
            <a:pPr algn="r"/>
            <a:fld id="{93BFB4EF-6ACC-4AF3-BE28-C6C77965BA5A}" type="slidenum">
              <a:rPr lang="da-DK" sz="800" b="1" dirty="0">
                <a:solidFill>
                  <a:srgbClr val="000000"/>
                </a:solidFill>
                <a:latin typeface="Arial"/>
              </a:rPr>
              <a:t>1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F7EBE47-9AB4-D44B-5AE6-5150EB94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80" y="1188719"/>
            <a:ext cx="11178765" cy="399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7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99C6BA-7323-197A-5410-1979FBFCF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da-DK" sz="7200" dirty="0"/>
              <a:t>Data på udsathed i Tilst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431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C0A89A8-E2EE-CDCD-3216-191079101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8" b="1"/>
          <a:stretch/>
        </p:blipFill>
        <p:spPr bwMode="auto">
          <a:xfrm>
            <a:off x="1218574" y="918546"/>
            <a:ext cx="7233886" cy="4979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46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0195" y="4843743"/>
            <a:ext cx="319928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-383" dirty="0">
                <a:solidFill>
                  <a:srgbClr val="808080"/>
                </a:solidFill>
                <a:latin typeface="Lucida Console"/>
                <a:cs typeface="Lucida Console"/>
              </a:rPr>
              <a:t>b</a:t>
            </a:r>
            <a:r>
              <a:rPr sz="706" spc="-383" dirty="0">
                <a:solidFill>
                  <a:srgbClr val="808080"/>
                </a:solidFill>
                <a:latin typeface="Times New Roman"/>
                <a:cs typeface="Times New Roman"/>
              </a:rPr>
              <a:t>    </a:t>
            </a:r>
            <a:r>
              <a:rPr sz="706" spc="-4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06" u="sng" spc="4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A1</a:t>
            </a:r>
            <a:r>
              <a:rPr sz="706" u="sng" spc="-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.</a:t>
            </a:r>
            <a:r>
              <a:rPr sz="706" u="sng" spc="49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2</a:t>
            </a:r>
            <a:endParaRPr sz="706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71526" y="3294977"/>
            <a:ext cx="1302124" cy="1302124"/>
            <a:chOff x="1034796" y="3734308"/>
            <a:chExt cx="1475740" cy="1475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796" y="3734308"/>
              <a:ext cx="1475231" cy="14752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94359" y="3793871"/>
              <a:ext cx="1356360" cy="1356360"/>
            </a:xfrm>
            <a:custGeom>
              <a:avLst/>
              <a:gdLst/>
              <a:ahLst/>
              <a:cxnLst/>
              <a:rect l="l" t="t" r="r" b="b"/>
              <a:pathLst>
                <a:path w="1356360" h="1356360">
                  <a:moveTo>
                    <a:pt x="1356106" y="678052"/>
                  </a:moveTo>
                  <a:lnTo>
                    <a:pt x="1354403" y="726466"/>
                  </a:lnTo>
                  <a:lnTo>
                    <a:pt x="1349373" y="773960"/>
                  </a:lnTo>
                  <a:lnTo>
                    <a:pt x="1341129" y="820422"/>
                  </a:lnTo>
                  <a:lnTo>
                    <a:pt x="1329787" y="865736"/>
                  </a:lnTo>
                  <a:lnTo>
                    <a:pt x="1315461" y="909786"/>
                  </a:lnTo>
                  <a:lnTo>
                    <a:pt x="1298265" y="952460"/>
                  </a:lnTo>
                  <a:lnTo>
                    <a:pt x="1278315" y="993641"/>
                  </a:lnTo>
                  <a:lnTo>
                    <a:pt x="1255725" y="1033215"/>
                  </a:lnTo>
                  <a:lnTo>
                    <a:pt x="1230610" y="1071068"/>
                  </a:lnTo>
                  <a:lnTo>
                    <a:pt x="1203083" y="1107084"/>
                  </a:lnTo>
                  <a:lnTo>
                    <a:pt x="1173261" y="1141149"/>
                  </a:lnTo>
                  <a:lnTo>
                    <a:pt x="1141258" y="1173148"/>
                  </a:lnTo>
                  <a:lnTo>
                    <a:pt x="1107188" y="1202967"/>
                  </a:lnTo>
                  <a:lnTo>
                    <a:pt x="1071166" y="1230490"/>
                  </a:lnTo>
                  <a:lnTo>
                    <a:pt x="1033307" y="1255603"/>
                  </a:lnTo>
                  <a:lnTo>
                    <a:pt x="993725" y="1278192"/>
                  </a:lnTo>
                  <a:lnTo>
                    <a:pt x="952535" y="1298141"/>
                  </a:lnTo>
                  <a:lnTo>
                    <a:pt x="909852" y="1315335"/>
                  </a:lnTo>
                  <a:lnTo>
                    <a:pt x="865791" y="1329661"/>
                  </a:lnTo>
                  <a:lnTo>
                    <a:pt x="820465" y="1341003"/>
                  </a:lnTo>
                  <a:lnTo>
                    <a:pt x="773991" y="1349246"/>
                  </a:lnTo>
                  <a:lnTo>
                    <a:pt x="726482" y="1354276"/>
                  </a:lnTo>
                  <a:lnTo>
                    <a:pt x="678053" y="1355978"/>
                  </a:lnTo>
                  <a:lnTo>
                    <a:pt x="629623" y="1354276"/>
                  </a:lnTo>
                  <a:lnTo>
                    <a:pt x="582114" y="1349246"/>
                  </a:lnTo>
                  <a:lnTo>
                    <a:pt x="535640" y="1341003"/>
                  </a:lnTo>
                  <a:lnTo>
                    <a:pt x="490314" y="1329661"/>
                  </a:lnTo>
                  <a:lnTo>
                    <a:pt x="446253" y="1315335"/>
                  </a:lnTo>
                  <a:lnTo>
                    <a:pt x="403570" y="1298141"/>
                  </a:lnTo>
                  <a:lnTo>
                    <a:pt x="362380" y="1278192"/>
                  </a:lnTo>
                  <a:lnTo>
                    <a:pt x="322798" y="1255603"/>
                  </a:lnTo>
                  <a:lnTo>
                    <a:pt x="284939" y="1230490"/>
                  </a:lnTo>
                  <a:lnTo>
                    <a:pt x="248917" y="1202967"/>
                  </a:lnTo>
                  <a:lnTo>
                    <a:pt x="214847" y="1173148"/>
                  </a:lnTo>
                  <a:lnTo>
                    <a:pt x="182844" y="1141149"/>
                  </a:lnTo>
                  <a:lnTo>
                    <a:pt x="153022" y="1107084"/>
                  </a:lnTo>
                  <a:lnTo>
                    <a:pt x="125495" y="1071068"/>
                  </a:lnTo>
                  <a:lnTo>
                    <a:pt x="100380" y="1033215"/>
                  </a:lnTo>
                  <a:lnTo>
                    <a:pt x="77790" y="993641"/>
                  </a:lnTo>
                  <a:lnTo>
                    <a:pt x="57840" y="952460"/>
                  </a:lnTo>
                  <a:lnTo>
                    <a:pt x="40644" y="909786"/>
                  </a:lnTo>
                  <a:lnTo>
                    <a:pt x="26318" y="865736"/>
                  </a:lnTo>
                  <a:lnTo>
                    <a:pt x="14976" y="820422"/>
                  </a:lnTo>
                  <a:lnTo>
                    <a:pt x="6732" y="773960"/>
                  </a:lnTo>
                  <a:lnTo>
                    <a:pt x="1702" y="726466"/>
                  </a:lnTo>
                  <a:lnTo>
                    <a:pt x="0" y="678052"/>
                  </a:lnTo>
                  <a:lnTo>
                    <a:pt x="1702" y="629623"/>
                  </a:lnTo>
                  <a:lnTo>
                    <a:pt x="6732" y="582114"/>
                  </a:lnTo>
                  <a:lnTo>
                    <a:pt x="14976" y="535640"/>
                  </a:lnTo>
                  <a:lnTo>
                    <a:pt x="26318" y="490314"/>
                  </a:lnTo>
                  <a:lnTo>
                    <a:pt x="40644" y="446253"/>
                  </a:lnTo>
                  <a:lnTo>
                    <a:pt x="57840" y="403570"/>
                  </a:lnTo>
                  <a:lnTo>
                    <a:pt x="77790" y="362380"/>
                  </a:lnTo>
                  <a:lnTo>
                    <a:pt x="100380" y="322798"/>
                  </a:lnTo>
                  <a:lnTo>
                    <a:pt x="125495" y="284939"/>
                  </a:lnTo>
                  <a:lnTo>
                    <a:pt x="153022" y="248917"/>
                  </a:lnTo>
                  <a:lnTo>
                    <a:pt x="182844" y="214847"/>
                  </a:lnTo>
                  <a:lnTo>
                    <a:pt x="214847" y="182844"/>
                  </a:lnTo>
                  <a:lnTo>
                    <a:pt x="248917" y="153022"/>
                  </a:lnTo>
                  <a:lnTo>
                    <a:pt x="284939" y="125495"/>
                  </a:lnTo>
                  <a:lnTo>
                    <a:pt x="322798" y="100380"/>
                  </a:lnTo>
                  <a:lnTo>
                    <a:pt x="362380" y="77790"/>
                  </a:lnTo>
                  <a:lnTo>
                    <a:pt x="403570" y="57840"/>
                  </a:lnTo>
                  <a:lnTo>
                    <a:pt x="446253" y="40644"/>
                  </a:lnTo>
                  <a:lnTo>
                    <a:pt x="490314" y="26318"/>
                  </a:lnTo>
                  <a:lnTo>
                    <a:pt x="535640" y="14976"/>
                  </a:lnTo>
                  <a:lnTo>
                    <a:pt x="582114" y="6732"/>
                  </a:lnTo>
                  <a:lnTo>
                    <a:pt x="629623" y="1702"/>
                  </a:lnTo>
                  <a:lnTo>
                    <a:pt x="678053" y="0"/>
                  </a:lnTo>
                  <a:lnTo>
                    <a:pt x="726482" y="1702"/>
                  </a:lnTo>
                  <a:lnTo>
                    <a:pt x="773991" y="6732"/>
                  </a:lnTo>
                  <a:lnTo>
                    <a:pt x="820465" y="14976"/>
                  </a:lnTo>
                  <a:lnTo>
                    <a:pt x="865791" y="26318"/>
                  </a:lnTo>
                  <a:lnTo>
                    <a:pt x="909852" y="40644"/>
                  </a:lnTo>
                  <a:lnTo>
                    <a:pt x="952535" y="57840"/>
                  </a:lnTo>
                  <a:lnTo>
                    <a:pt x="993725" y="77790"/>
                  </a:lnTo>
                  <a:lnTo>
                    <a:pt x="1033307" y="100380"/>
                  </a:lnTo>
                  <a:lnTo>
                    <a:pt x="1071166" y="125495"/>
                  </a:lnTo>
                  <a:lnTo>
                    <a:pt x="1107188" y="153022"/>
                  </a:lnTo>
                  <a:lnTo>
                    <a:pt x="1141258" y="182844"/>
                  </a:lnTo>
                  <a:lnTo>
                    <a:pt x="1173261" y="214847"/>
                  </a:lnTo>
                  <a:lnTo>
                    <a:pt x="1203083" y="248917"/>
                  </a:lnTo>
                  <a:lnTo>
                    <a:pt x="1230610" y="284939"/>
                  </a:lnTo>
                  <a:lnTo>
                    <a:pt x="1255725" y="322798"/>
                  </a:lnTo>
                  <a:lnTo>
                    <a:pt x="1278315" y="362380"/>
                  </a:lnTo>
                  <a:lnTo>
                    <a:pt x="1298265" y="403570"/>
                  </a:lnTo>
                  <a:lnTo>
                    <a:pt x="1315461" y="446253"/>
                  </a:lnTo>
                  <a:lnTo>
                    <a:pt x="1329787" y="490314"/>
                  </a:lnTo>
                  <a:lnTo>
                    <a:pt x="1341129" y="535640"/>
                  </a:lnTo>
                  <a:lnTo>
                    <a:pt x="1349373" y="582114"/>
                  </a:lnTo>
                  <a:lnTo>
                    <a:pt x="1354403" y="629623"/>
                  </a:lnTo>
                  <a:lnTo>
                    <a:pt x="1356106" y="678052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29261" y="3740523"/>
            <a:ext cx="806824" cy="37789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382" b="1" spc="137" dirty="0">
                <a:solidFill>
                  <a:srgbClr val="AFB7C2"/>
                </a:solidFill>
                <a:latin typeface="Calibri"/>
                <a:cs typeface="Calibri"/>
              </a:rPr>
              <a:t>3,8</a:t>
            </a:r>
            <a:r>
              <a:rPr sz="2382" b="1" spc="-97" dirty="0">
                <a:solidFill>
                  <a:srgbClr val="AFB7C2"/>
                </a:solidFill>
                <a:latin typeface="Calibri"/>
                <a:cs typeface="Calibri"/>
              </a:rPr>
              <a:t> </a:t>
            </a:r>
            <a:r>
              <a:rPr sz="2382" b="1" spc="476" dirty="0">
                <a:solidFill>
                  <a:srgbClr val="AFB7C2"/>
                </a:solidFill>
                <a:latin typeface="Calibri"/>
                <a:cs typeface="Calibri"/>
              </a:rPr>
              <a:t>%</a:t>
            </a:r>
            <a:endParaRPr sz="2382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03438" y="1441300"/>
            <a:ext cx="7382434" cy="853888"/>
          </a:xfrm>
          <a:custGeom>
            <a:avLst/>
            <a:gdLst/>
            <a:ahLst/>
            <a:cxnLst/>
            <a:rect l="l" t="t" r="r" b="b"/>
            <a:pathLst>
              <a:path w="8366759" h="967739">
                <a:moveTo>
                  <a:pt x="8340050" y="31"/>
                </a:moveTo>
                <a:lnTo>
                  <a:pt x="21844" y="0"/>
                </a:lnTo>
                <a:lnTo>
                  <a:pt x="0" y="935990"/>
                </a:lnTo>
                <a:lnTo>
                  <a:pt x="2387" y="947878"/>
                </a:lnTo>
                <a:lnTo>
                  <a:pt x="8905" y="957564"/>
                </a:lnTo>
                <a:lnTo>
                  <a:pt x="18591" y="964082"/>
                </a:lnTo>
                <a:lnTo>
                  <a:pt x="30480" y="966470"/>
                </a:lnTo>
                <a:lnTo>
                  <a:pt x="8333232" y="966470"/>
                </a:lnTo>
                <a:lnTo>
                  <a:pt x="8341868" y="967359"/>
                </a:lnTo>
                <a:lnTo>
                  <a:pt x="8350377" y="964565"/>
                </a:lnTo>
                <a:lnTo>
                  <a:pt x="8363204" y="952881"/>
                </a:lnTo>
                <a:lnTo>
                  <a:pt x="8366759" y="944626"/>
                </a:lnTo>
                <a:lnTo>
                  <a:pt x="8366750" y="26945"/>
                </a:lnTo>
                <a:lnTo>
                  <a:pt x="8346630" y="1587"/>
                </a:lnTo>
                <a:lnTo>
                  <a:pt x="8340050" y="31"/>
                </a:lnTo>
                <a:close/>
              </a:path>
            </a:pathLst>
          </a:custGeom>
          <a:solidFill>
            <a:srgbClr val="E2E3E6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3384737" y="1591572"/>
            <a:ext cx="5381065" cy="278394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  <a:tabLst>
                <a:tab pos="1448438" algn="l"/>
                <a:tab pos="1971220" algn="l"/>
                <a:tab pos="3801238" algn="l"/>
                <a:tab pos="4192904" algn="l"/>
              </a:tabLst>
            </a:pPr>
            <a:r>
              <a:rPr sz="1721" spc="-4" dirty="0">
                <a:latin typeface="Courier New"/>
                <a:cs typeface="Courier New"/>
              </a:rPr>
              <a:t>VISITATIO</a:t>
            </a:r>
            <a:r>
              <a:rPr sz="1721" spc="13" dirty="0">
                <a:latin typeface="Courier New"/>
                <a:cs typeface="Courier New"/>
              </a:rPr>
              <a:t>N</a:t>
            </a:r>
            <a:r>
              <a:rPr sz="1721" dirty="0">
                <a:latin typeface="Times New Roman"/>
                <a:cs typeface="Times New Roman"/>
              </a:rPr>
              <a:t>	</a:t>
            </a:r>
            <a:r>
              <a:rPr sz="1721" spc="-4" dirty="0">
                <a:latin typeface="Courier New"/>
                <a:cs typeface="Courier New"/>
              </a:rPr>
              <a:t>TI</a:t>
            </a:r>
            <a:r>
              <a:rPr sz="1721" spc="13" dirty="0">
                <a:latin typeface="Courier New"/>
                <a:cs typeface="Courier New"/>
              </a:rPr>
              <a:t>L</a:t>
            </a:r>
            <a:r>
              <a:rPr sz="1721" dirty="0">
                <a:latin typeface="Times New Roman"/>
                <a:cs typeface="Times New Roman"/>
              </a:rPr>
              <a:t>	</a:t>
            </a:r>
            <a:r>
              <a:rPr sz="1721" spc="-4" dirty="0">
                <a:latin typeface="Courier New"/>
                <a:cs typeface="Courier New"/>
              </a:rPr>
              <a:t>SPECIALTILBU</a:t>
            </a:r>
            <a:r>
              <a:rPr sz="1721" spc="13" dirty="0">
                <a:latin typeface="Courier New"/>
                <a:cs typeface="Courier New"/>
              </a:rPr>
              <a:t>D</a:t>
            </a:r>
            <a:r>
              <a:rPr sz="1721" dirty="0">
                <a:latin typeface="Times New Roman"/>
                <a:cs typeface="Times New Roman"/>
              </a:rPr>
              <a:t>	</a:t>
            </a:r>
            <a:r>
              <a:rPr sz="1721" spc="-4" dirty="0">
                <a:latin typeface="Courier New"/>
                <a:cs typeface="Courier New"/>
              </a:rPr>
              <a:t>O</a:t>
            </a:r>
            <a:r>
              <a:rPr sz="1721" spc="13" dirty="0">
                <a:latin typeface="Courier New"/>
                <a:cs typeface="Courier New"/>
              </a:rPr>
              <a:t>G</a:t>
            </a:r>
            <a:r>
              <a:rPr sz="1721" dirty="0">
                <a:latin typeface="Times New Roman"/>
                <a:cs typeface="Times New Roman"/>
              </a:rPr>
              <a:t>	</a:t>
            </a:r>
            <a:r>
              <a:rPr sz="1721" spc="-4" dirty="0">
                <a:latin typeface="Courier New"/>
                <a:cs typeface="Courier New"/>
              </a:rPr>
              <a:t>INKLUSION</a:t>
            </a:r>
            <a:endParaRPr sz="1721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6452" y="2413859"/>
            <a:ext cx="3530413" cy="22465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1368" spc="84" dirty="0">
                <a:solidFill>
                  <a:srgbClr val="2E2E2E"/>
                </a:solidFill>
                <a:latin typeface="Calibri"/>
                <a:cs typeface="Calibri"/>
              </a:rPr>
              <a:t>Andel</a:t>
            </a:r>
            <a:r>
              <a:rPr sz="1368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75" dirty="0">
                <a:solidFill>
                  <a:srgbClr val="2E2E2E"/>
                </a:solidFill>
                <a:latin typeface="Calibri"/>
                <a:cs typeface="Calibri"/>
              </a:rPr>
              <a:t>børn</a:t>
            </a:r>
            <a:r>
              <a:rPr sz="1368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106" dirty="0">
                <a:solidFill>
                  <a:srgbClr val="2E2E2E"/>
                </a:solidFill>
                <a:latin typeface="Calibri"/>
                <a:cs typeface="Calibri"/>
              </a:rPr>
              <a:t>med</a:t>
            </a:r>
            <a:r>
              <a:rPr sz="1368" spc="-18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75" dirty="0">
                <a:solidFill>
                  <a:srgbClr val="2E2E2E"/>
                </a:solidFill>
                <a:latin typeface="Calibri"/>
                <a:cs typeface="Calibri"/>
              </a:rPr>
              <a:t>vidtgående</a:t>
            </a:r>
            <a:r>
              <a:rPr sz="1368" spc="-1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44" dirty="0">
                <a:solidFill>
                  <a:srgbClr val="2E2E2E"/>
                </a:solidFill>
                <a:latin typeface="Calibri"/>
                <a:cs typeface="Calibri"/>
              </a:rPr>
              <a:t>støtteressourcer</a:t>
            </a:r>
            <a:endParaRPr sz="1368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9253" y="4850577"/>
            <a:ext cx="558053" cy="25497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103"/>
              </a:lnSpc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2020</a:t>
            </a:r>
            <a:endParaRPr sz="927">
              <a:latin typeface="Calibri"/>
              <a:cs typeface="Calibri"/>
            </a:endParaRPr>
          </a:p>
          <a:p>
            <a:pPr marL="249344">
              <a:lnSpc>
                <a:spcPts val="838"/>
              </a:lnSpc>
            </a:pPr>
            <a:r>
              <a:rPr sz="706" spc="-383" dirty="0">
                <a:solidFill>
                  <a:srgbClr val="808080"/>
                </a:solidFill>
                <a:latin typeface="Lucida Console"/>
                <a:cs typeface="Lucida Console"/>
              </a:rPr>
              <a:t>b</a:t>
            </a:r>
            <a:r>
              <a:rPr sz="706" spc="-383" dirty="0">
                <a:solidFill>
                  <a:srgbClr val="808080"/>
                </a:solidFill>
                <a:latin typeface="Times New Roman"/>
                <a:cs typeface="Times New Roman"/>
              </a:rPr>
              <a:t>    </a:t>
            </a:r>
            <a:r>
              <a:rPr sz="706" spc="-4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06" u="sng" spc="4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A1</a:t>
            </a:r>
            <a:r>
              <a:rPr sz="706" u="sng" spc="-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.</a:t>
            </a:r>
            <a:r>
              <a:rPr sz="706" u="sng" spc="49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3</a:t>
            </a:r>
            <a:endParaRPr sz="706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47571" y="3381935"/>
            <a:ext cx="2284879" cy="1459566"/>
            <a:chOff x="3274314" y="3832859"/>
            <a:chExt cx="2589530" cy="165417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7489" y="4136389"/>
              <a:ext cx="770382" cy="13469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77489" y="4136389"/>
              <a:ext cx="770890" cy="1347470"/>
            </a:xfrm>
            <a:custGeom>
              <a:avLst/>
              <a:gdLst/>
              <a:ahLst/>
              <a:cxnLst/>
              <a:rect l="l" t="t" r="r" b="b"/>
              <a:pathLst>
                <a:path w="770889" h="1347470">
                  <a:moveTo>
                    <a:pt x="0" y="1346962"/>
                  </a:moveTo>
                  <a:lnTo>
                    <a:pt x="770382" y="1346962"/>
                  </a:lnTo>
                  <a:lnTo>
                    <a:pt x="770382" y="0"/>
                  </a:lnTo>
                  <a:lnTo>
                    <a:pt x="0" y="0"/>
                  </a:lnTo>
                  <a:lnTo>
                    <a:pt x="0" y="1346962"/>
                  </a:lnTo>
                  <a:close/>
                </a:path>
              </a:pathLst>
            </a:custGeom>
            <a:ln w="6095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3761" y="3976750"/>
              <a:ext cx="770382" cy="150660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83761" y="3976750"/>
              <a:ext cx="770890" cy="1506855"/>
            </a:xfrm>
            <a:custGeom>
              <a:avLst/>
              <a:gdLst/>
              <a:ahLst/>
              <a:cxnLst/>
              <a:rect l="l" t="t" r="r" b="b"/>
              <a:pathLst>
                <a:path w="770889" h="1506854">
                  <a:moveTo>
                    <a:pt x="0" y="1506601"/>
                  </a:moveTo>
                  <a:lnTo>
                    <a:pt x="770382" y="1506601"/>
                  </a:lnTo>
                  <a:lnTo>
                    <a:pt x="770382" y="0"/>
                  </a:lnTo>
                  <a:lnTo>
                    <a:pt x="0" y="0"/>
                  </a:lnTo>
                  <a:lnTo>
                    <a:pt x="0" y="1506601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0033" y="3836034"/>
              <a:ext cx="770382" cy="16473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90033" y="3836034"/>
              <a:ext cx="770890" cy="1647825"/>
            </a:xfrm>
            <a:custGeom>
              <a:avLst/>
              <a:gdLst/>
              <a:ahLst/>
              <a:cxnLst/>
              <a:rect l="l" t="t" r="r" b="b"/>
              <a:pathLst>
                <a:path w="770889" h="1647825">
                  <a:moveTo>
                    <a:pt x="0" y="1647317"/>
                  </a:moveTo>
                  <a:lnTo>
                    <a:pt x="770382" y="1647317"/>
                  </a:lnTo>
                  <a:lnTo>
                    <a:pt x="770382" y="0"/>
                  </a:lnTo>
                  <a:lnTo>
                    <a:pt x="0" y="0"/>
                  </a:lnTo>
                  <a:lnTo>
                    <a:pt x="0" y="1647317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53061" y="4146512"/>
            <a:ext cx="67459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75381">
              <a:spcBef>
                <a:spcPts val="88"/>
              </a:spcBef>
            </a:pPr>
            <a:r>
              <a:rPr sz="1059" spc="40" dirty="0">
                <a:solidFill>
                  <a:srgbClr val="E0E0E0"/>
                </a:solidFill>
                <a:latin typeface="Calibri"/>
                <a:cs typeface="Calibri"/>
              </a:rPr>
              <a:t>3,1</a:t>
            </a:r>
            <a:r>
              <a:rPr sz="1059" spc="-4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2714" y="4076140"/>
            <a:ext cx="67459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75381">
              <a:spcBef>
                <a:spcPts val="88"/>
              </a:spcBef>
            </a:pPr>
            <a:r>
              <a:rPr sz="1059" spc="40" dirty="0">
                <a:solidFill>
                  <a:srgbClr val="E0E0E0"/>
                </a:solidFill>
                <a:latin typeface="Calibri"/>
                <a:cs typeface="Calibri"/>
              </a:rPr>
              <a:t>3,5</a:t>
            </a:r>
            <a:r>
              <a:rPr sz="1059" spc="-4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2365" y="4013947"/>
            <a:ext cx="67459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75381">
              <a:spcBef>
                <a:spcPts val="88"/>
              </a:spcBef>
            </a:pPr>
            <a:r>
              <a:rPr sz="1059" spc="40" dirty="0">
                <a:solidFill>
                  <a:srgbClr val="E0E0E0"/>
                </a:solidFill>
                <a:latin typeface="Calibri"/>
                <a:cs typeface="Calibri"/>
              </a:rPr>
              <a:t>3,8</a:t>
            </a:r>
            <a:r>
              <a:rPr sz="1059" spc="-4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90421" y="4838252"/>
            <a:ext cx="2404782" cy="0"/>
          </a:xfrm>
          <a:custGeom>
            <a:avLst/>
            <a:gdLst/>
            <a:ahLst/>
            <a:cxnLst/>
            <a:rect l="l" t="t" r="r" b="b"/>
            <a:pathLst>
              <a:path w="2725420">
                <a:moveTo>
                  <a:pt x="0" y="0"/>
                </a:moveTo>
                <a:lnTo>
                  <a:pt x="2724912" y="0"/>
                </a:lnTo>
              </a:path>
            </a:pathLst>
          </a:custGeom>
          <a:ln w="6096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 txBox="1"/>
          <p:nvPr/>
        </p:nvSpPr>
        <p:spPr>
          <a:xfrm>
            <a:off x="4749950" y="4850577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2018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49601" y="4850577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2019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80076" y="2929278"/>
            <a:ext cx="976593" cy="1753587"/>
          </a:xfrm>
          <a:prstGeom prst="rect">
            <a:avLst/>
          </a:prstGeom>
        </p:spPr>
        <p:txBody>
          <a:bodyPr vert="horz" wrap="square" lIns="0" tIns="68356" rIns="0" bIns="0" rtlCol="0">
            <a:spAutoFit/>
          </a:bodyPr>
          <a:lstStyle/>
          <a:p>
            <a:pPr marL="11206">
              <a:spcBef>
                <a:spcPts val="538"/>
              </a:spcBef>
            </a:pPr>
            <a:r>
              <a:rPr sz="1147" spc="4" dirty="0">
                <a:solidFill>
                  <a:srgbClr val="1E1E1E"/>
                </a:solidFill>
                <a:latin typeface="Courier New"/>
                <a:cs typeface="Courier New"/>
              </a:rPr>
              <a:t>Forklaring</a:t>
            </a:r>
            <a:endParaRPr sz="1147">
              <a:latin typeface="Courier New"/>
              <a:cs typeface="Courier New"/>
            </a:endParaRPr>
          </a:p>
          <a:p>
            <a:pPr marL="11206" marR="4483">
              <a:lnSpc>
                <a:spcPct val="104900"/>
              </a:lnSpc>
              <a:spcBef>
                <a:spcPts val="349"/>
              </a:spcBef>
            </a:pPr>
            <a:r>
              <a:rPr sz="1015" spc="66" dirty="0">
                <a:solidFill>
                  <a:srgbClr val="2E2E2E"/>
                </a:solidFill>
                <a:latin typeface="Calibri"/>
                <a:cs typeface="Calibri"/>
              </a:rPr>
              <a:t>Opgørelsen </a:t>
            </a:r>
            <a:r>
              <a:rPr sz="1015" spc="7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35" dirty="0">
                <a:solidFill>
                  <a:srgbClr val="2E2E2E"/>
                </a:solidFill>
                <a:latin typeface="Calibri"/>
                <a:cs typeface="Calibri"/>
              </a:rPr>
              <a:t>viser </a:t>
            </a:r>
            <a:r>
              <a:rPr sz="1015" spc="62" dirty="0">
                <a:solidFill>
                  <a:srgbClr val="2E2E2E"/>
                </a:solidFill>
                <a:latin typeface="Calibri"/>
                <a:cs typeface="Calibri"/>
              </a:rPr>
              <a:t>andelen </a:t>
            </a:r>
            <a:r>
              <a:rPr sz="1015" spc="18" dirty="0">
                <a:solidFill>
                  <a:srgbClr val="2E2E2E"/>
                </a:solidFill>
                <a:latin typeface="Calibri"/>
                <a:cs typeface="Calibri"/>
              </a:rPr>
              <a:t>af </a:t>
            </a:r>
            <a:r>
              <a:rPr sz="1015" spc="-216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49" dirty="0">
                <a:solidFill>
                  <a:srgbClr val="2E2E2E"/>
                </a:solidFill>
                <a:latin typeface="Calibri"/>
                <a:cs typeface="Calibri"/>
              </a:rPr>
              <a:t>børn, </a:t>
            </a:r>
            <a:r>
              <a:rPr sz="1015" spc="75" dirty="0">
                <a:solidFill>
                  <a:srgbClr val="2E2E2E"/>
                </a:solidFill>
                <a:latin typeface="Calibri"/>
                <a:cs typeface="Calibri"/>
              </a:rPr>
              <a:t>som </a:t>
            </a:r>
            <a:r>
              <a:rPr sz="1015" spc="35" dirty="0">
                <a:solidFill>
                  <a:srgbClr val="2E2E2E"/>
                </a:solidFill>
                <a:latin typeface="Calibri"/>
                <a:cs typeface="Calibri"/>
              </a:rPr>
              <a:t>er </a:t>
            </a:r>
            <a:r>
              <a:rPr sz="1015" spc="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22" dirty="0">
                <a:solidFill>
                  <a:srgbClr val="2E2E2E"/>
                </a:solidFill>
                <a:latin typeface="Calibri"/>
                <a:cs typeface="Calibri"/>
              </a:rPr>
              <a:t>tildelt </a:t>
            </a:r>
            <a:r>
              <a:rPr sz="1015" spc="53" dirty="0">
                <a:solidFill>
                  <a:srgbClr val="2E2E2E"/>
                </a:solidFill>
                <a:latin typeface="Calibri"/>
                <a:cs typeface="Calibri"/>
              </a:rPr>
              <a:t>vidtgå </a:t>
            </a:r>
            <a:r>
              <a:rPr sz="1015" spc="57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75" dirty="0">
                <a:solidFill>
                  <a:srgbClr val="2E2E2E"/>
                </a:solidFill>
                <a:latin typeface="Calibri"/>
                <a:cs typeface="Calibri"/>
              </a:rPr>
              <a:t>ende </a:t>
            </a:r>
            <a:r>
              <a:rPr sz="1015" spc="22" dirty="0">
                <a:solidFill>
                  <a:srgbClr val="2E2E2E"/>
                </a:solidFill>
                <a:latin typeface="Calibri"/>
                <a:cs typeface="Calibri"/>
              </a:rPr>
              <a:t>stø </a:t>
            </a:r>
            <a:r>
              <a:rPr sz="1015" spc="26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31" dirty="0">
                <a:solidFill>
                  <a:srgbClr val="2E2E2E"/>
                </a:solidFill>
                <a:latin typeface="Calibri"/>
                <a:cs typeface="Calibri"/>
              </a:rPr>
              <a:t>tteressourcer </a:t>
            </a:r>
            <a:r>
              <a:rPr sz="1015" spc="26" dirty="0">
                <a:solidFill>
                  <a:srgbClr val="2E2E2E"/>
                </a:solidFill>
                <a:latin typeface="Calibri"/>
                <a:cs typeface="Calibri"/>
              </a:rPr>
              <a:t>i </a:t>
            </a:r>
            <a:r>
              <a:rPr sz="1015" spc="3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57" dirty="0">
                <a:solidFill>
                  <a:srgbClr val="2E2E2E"/>
                </a:solidFill>
                <a:latin typeface="Calibri"/>
                <a:cs typeface="Calibri"/>
              </a:rPr>
              <a:t>dagtilbuddet</a:t>
            </a:r>
            <a:r>
              <a:rPr sz="1015" spc="-4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35" dirty="0">
                <a:solidFill>
                  <a:srgbClr val="2E2E2E"/>
                </a:solidFill>
                <a:latin typeface="Calibri"/>
                <a:cs typeface="Calibri"/>
              </a:rPr>
              <a:t>pr.</a:t>
            </a:r>
            <a:endParaRPr sz="1015">
              <a:latin typeface="Calibri"/>
              <a:cs typeface="Calibri"/>
            </a:endParaRPr>
          </a:p>
          <a:p>
            <a:pPr marL="11206" marR="91333">
              <a:lnSpc>
                <a:spcPct val="104900"/>
              </a:lnSpc>
            </a:pPr>
            <a:r>
              <a:rPr sz="1015" spc="35" dirty="0">
                <a:solidFill>
                  <a:srgbClr val="2E2E2E"/>
                </a:solidFill>
                <a:latin typeface="Calibri"/>
                <a:cs typeface="Calibri"/>
              </a:rPr>
              <a:t>1.</a:t>
            </a:r>
            <a:r>
              <a:rPr sz="1015" spc="-1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40" dirty="0">
                <a:solidFill>
                  <a:srgbClr val="2E2E2E"/>
                </a:solidFill>
                <a:latin typeface="Calibri"/>
                <a:cs typeface="Calibri"/>
              </a:rPr>
              <a:t>april</a:t>
            </a:r>
            <a:r>
              <a:rPr sz="1015" spc="-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26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015" spc="-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53" dirty="0">
                <a:solidFill>
                  <a:srgbClr val="2E2E2E"/>
                </a:solidFill>
                <a:latin typeface="Calibri"/>
                <a:cs typeface="Calibri"/>
              </a:rPr>
              <a:t>det</a:t>
            </a:r>
            <a:r>
              <a:rPr sz="1015" spc="-1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75" dirty="0">
                <a:solidFill>
                  <a:srgbClr val="2E2E2E"/>
                </a:solidFill>
                <a:latin typeface="Calibri"/>
                <a:cs typeface="Calibri"/>
              </a:rPr>
              <a:t>på </a:t>
            </a:r>
            <a:r>
              <a:rPr sz="1015" spc="-216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79" dirty="0">
                <a:solidFill>
                  <a:srgbClr val="2E2E2E"/>
                </a:solidFill>
                <a:latin typeface="Calibri"/>
                <a:cs typeface="Calibri"/>
              </a:rPr>
              <a:t>gældende</a:t>
            </a:r>
            <a:r>
              <a:rPr sz="1015" spc="-18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18" dirty="0">
                <a:solidFill>
                  <a:srgbClr val="2E2E2E"/>
                </a:solidFill>
                <a:latin typeface="Calibri"/>
                <a:cs typeface="Calibri"/>
              </a:rPr>
              <a:t>år.</a:t>
            </a:r>
            <a:endParaRPr sz="1015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45498" y="595256"/>
            <a:ext cx="1037665" cy="191233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147" spc="88" dirty="0">
                <a:solidFill>
                  <a:srgbClr val="1E1E1E"/>
                </a:solidFill>
                <a:latin typeface="Calibri"/>
                <a:cs typeface="Calibri"/>
              </a:rPr>
              <a:t>Vælg</a:t>
            </a:r>
            <a:r>
              <a:rPr sz="1147" spc="-57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47" spc="66" dirty="0">
                <a:solidFill>
                  <a:srgbClr val="1E1E1E"/>
                </a:solidFill>
                <a:latin typeface="Calibri"/>
                <a:cs typeface="Calibri"/>
              </a:rPr>
              <a:t>dagtilbud</a:t>
            </a:r>
            <a:endParaRPr sz="1147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62012" y="817021"/>
            <a:ext cx="1587313" cy="165847"/>
          </a:xfrm>
          <a:custGeom>
            <a:avLst/>
            <a:gdLst/>
            <a:ahLst/>
            <a:cxnLst/>
            <a:rect l="l" t="t" r="r" b="b"/>
            <a:pathLst>
              <a:path w="1798954" h="187959">
                <a:moveTo>
                  <a:pt x="30559" y="187706"/>
                </a:moveTo>
                <a:lnTo>
                  <a:pt x="1767919" y="187706"/>
                </a:lnTo>
                <a:lnTo>
                  <a:pt x="1778718" y="185914"/>
                </a:lnTo>
                <a:lnTo>
                  <a:pt x="1787921" y="180609"/>
                </a:lnTo>
                <a:lnTo>
                  <a:pt x="1794744" y="172471"/>
                </a:lnTo>
                <a:lnTo>
                  <a:pt x="1798399" y="162179"/>
                </a:lnTo>
                <a:lnTo>
                  <a:pt x="1798399" y="34163"/>
                </a:lnTo>
                <a:lnTo>
                  <a:pt x="1798478" y="27697"/>
                </a:lnTo>
                <a:lnTo>
                  <a:pt x="1776682" y="0"/>
                </a:lnTo>
                <a:lnTo>
                  <a:pt x="1767919" y="0"/>
                </a:lnTo>
                <a:lnTo>
                  <a:pt x="30559" y="0"/>
                </a:lnTo>
                <a:lnTo>
                  <a:pt x="21796" y="0"/>
                </a:lnTo>
                <a:lnTo>
                  <a:pt x="13414" y="3683"/>
                </a:lnTo>
                <a:lnTo>
                  <a:pt x="7572" y="10160"/>
                </a:lnTo>
                <a:lnTo>
                  <a:pt x="3794" y="15482"/>
                </a:lnTo>
                <a:lnTo>
                  <a:pt x="1254" y="21399"/>
                </a:lnTo>
                <a:lnTo>
                  <a:pt x="0" y="27697"/>
                </a:lnTo>
                <a:lnTo>
                  <a:pt x="79" y="34163"/>
                </a:lnTo>
                <a:lnTo>
                  <a:pt x="79" y="162179"/>
                </a:lnTo>
                <a:lnTo>
                  <a:pt x="3734" y="172471"/>
                </a:lnTo>
                <a:lnTo>
                  <a:pt x="10556" y="180609"/>
                </a:lnTo>
                <a:lnTo>
                  <a:pt x="19760" y="185914"/>
                </a:lnTo>
                <a:lnTo>
                  <a:pt x="30559" y="187706"/>
                </a:lnTo>
                <a:close/>
              </a:path>
            </a:pathLst>
          </a:custGeom>
          <a:ln w="6095">
            <a:solidFill>
              <a:srgbClr val="2E2E2E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 txBox="1"/>
          <p:nvPr/>
        </p:nvSpPr>
        <p:spPr>
          <a:xfrm>
            <a:off x="3699285" y="823968"/>
            <a:ext cx="76368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13" dirty="0">
                <a:solidFill>
                  <a:srgbClr val="2E2E2E"/>
                </a:solidFill>
                <a:latin typeface="Calibri"/>
                <a:cs typeface="Calibri"/>
              </a:rPr>
              <a:t>Tilst</a:t>
            </a:r>
            <a:r>
              <a:rPr sz="927" spc="-26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927" spc="40" dirty="0">
                <a:solidFill>
                  <a:srgbClr val="2E2E2E"/>
                </a:solidFill>
                <a:latin typeface="Calibri"/>
                <a:cs typeface="Calibri"/>
              </a:rPr>
              <a:t>dagtilbud</a:t>
            </a:r>
            <a:endParaRPr sz="927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084782" y="817021"/>
            <a:ext cx="156322" cy="165847"/>
            <a:chOff x="3883152" y="925957"/>
            <a:chExt cx="177165" cy="187960"/>
          </a:xfrm>
        </p:grpSpPr>
        <p:sp>
          <p:nvSpPr>
            <p:cNvPr id="29" name="object 29"/>
            <p:cNvSpPr/>
            <p:nvPr/>
          </p:nvSpPr>
          <p:spPr>
            <a:xfrm>
              <a:off x="3886200" y="925957"/>
              <a:ext cx="0" cy="187960"/>
            </a:xfrm>
            <a:custGeom>
              <a:avLst/>
              <a:gdLst/>
              <a:ahLst/>
              <a:cxnLst/>
              <a:rect l="l" t="t" r="r" b="b"/>
              <a:pathLst>
                <a:path h="187959">
                  <a:moveTo>
                    <a:pt x="0" y="18770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3916680" y="989330"/>
              <a:ext cx="128270" cy="48895"/>
            </a:xfrm>
            <a:custGeom>
              <a:avLst/>
              <a:gdLst/>
              <a:ahLst/>
              <a:cxnLst/>
              <a:rect l="l" t="t" r="r" b="b"/>
              <a:pathLst>
                <a:path w="128270" h="48894">
                  <a:moveTo>
                    <a:pt x="0" y="0"/>
                  </a:moveTo>
                  <a:lnTo>
                    <a:pt x="64008" y="48768"/>
                  </a:lnTo>
                </a:path>
                <a:path w="128270" h="48894">
                  <a:moveTo>
                    <a:pt x="64008" y="48768"/>
                  </a:moveTo>
                  <a:lnTo>
                    <a:pt x="128016" y="0"/>
                  </a:lnTo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3910584" y="995426"/>
              <a:ext cx="140335" cy="48895"/>
            </a:xfrm>
            <a:custGeom>
              <a:avLst/>
              <a:gdLst/>
              <a:ahLst/>
              <a:cxnLst/>
              <a:rect l="l" t="t" r="r" b="b"/>
              <a:pathLst>
                <a:path w="140335" h="48894">
                  <a:moveTo>
                    <a:pt x="0" y="0"/>
                  </a:moveTo>
                  <a:lnTo>
                    <a:pt x="76200" y="48768"/>
                  </a:lnTo>
                </a:path>
                <a:path w="140335" h="48894">
                  <a:moveTo>
                    <a:pt x="64008" y="48768"/>
                  </a:moveTo>
                  <a:lnTo>
                    <a:pt x="140208" y="0"/>
                  </a:lnTo>
                </a:path>
              </a:pathLst>
            </a:custGeom>
            <a:ln w="182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77113" y="737535"/>
            <a:ext cx="1367182" cy="24373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819464" y="4988971"/>
            <a:ext cx="314325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-383" dirty="0">
                <a:solidFill>
                  <a:srgbClr val="808080"/>
                </a:solidFill>
                <a:latin typeface="Lucida Console"/>
                <a:cs typeface="Lucida Console"/>
              </a:rPr>
              <a:t>b</a:t>
            </a:r>
            <a:r>
              <a:rPr sz="706" spc="-383" dirty="0">
                <a:solidFill>
                  <a:srgbClr val="808080"/>
                </a:solidFill>
                <a:latin typeface="Times New Roman"/>
                <a:cs typeface="Times New Roman"/>
              </a:rPr>
              <a:t>    </a:t>
            </a:r>
            <a:r>
              <a:rPr sz="706" spc="-79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06" u="sng" spc="4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A1</a:t>
            </a:r>
            <a:r>
              <a:rPr sz="706" u="sng" spc="-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.</a:t>
            </a:r>
            <a:r>
              <a:rPr sz="706" u="sng" spc="49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4</a:t>
            </a:r>
            <a:endParaRPr sz="706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416837" y="4356063"/>
            <a:ext cx="650501" cy="635934"/>
            <a:chOff x="6526148" y="4936871"/>
            <a:chExt cx="737235" cy="720725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9323" y="4940046"/>
              <a:ext cx="730630" cy="71399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29323" y="4940046"/>
              <a:ext cx="730885" cy="714375"/>
            </a:xfrm>
            <a:custGeom>
              <a:avLst/>
              <a:gdLst/>
              <a:ahLst/>
              <a:cxnLst/>
              <a:rect l="l" t="t" r="r" b="b"/>
              <a:pathLst>
                <a:path w="730884" h="714375">
                  <a:moveTo>
                    <a:pt x="0" y="713993"/>
                  </a:moveTo>
                  <a:lnTo>
                    <a:pt x="730631" y="713993"/>
                  </a:lnTo>
                  <a:lnTo>
                    <a:pt x="730631" y="0"/>
                  </a:lnTo>
                  <a:lnTo>
                    <a:pt x="0" y="0"/>
                  </a:lnTo>
                  <a:lnTo>
                    <a:pt x="0" y="713993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422328" y="4576371"/>
            <a:ext cx="639296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58011">
              <a:spcBef>
                <a:spcPts val="88"/>
              </a:spcBef>
            </a:pPr>
            <a:r>
              <a:rPr sz="1059" spc="40" dirty="0">
                <a:solidFill>
                  <a:srgbClr val="E0E0E0"/>
                </a:solidFill>
                <a:latin typeface="Calibri"/>
                <a:cs typeface="Calibri"/>
              </a:rPr>
              <a:t>1,5</a:t>
            </a:r>
            <a:r>
              <a:rPr sz="1059" spc="-4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362713" y="4988859"/>
            <a:ext cx="764241" cy="0"/>
          </a:xfrm>
          <a:custGeom>
            <a:avLst/>
            <a:gdLst/>
            <a:ahLst/>
            <a:cxnLst/>
            <a:rect l="l" t="t" r="r" b="b"/>
            <a:pathLst>
              <a:path w="866140">
                <a:moveTo>
                  <a:pt x="0" y="0"/>
                </a:moveTo>
                <a:lnTo>
                  <a:pt x="865632" y="0"/>
                </a:lnTo>
              </a:path>
            </a:pathLst>
          </a:custGeom>
          <a:ln w="6096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63807" y="601923"/>
            <a:ext cx="1070854" cy="82396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694829" y="595592"/>
            <a:ext cx="1647265" cy="366953"/>
          </a:xfrm>
          <a:prstGeom prst="rect">
            <a:avLst/>
          </a:prstGeom>
        </p:spPr>
        <p:txBody>
          <a:bodyPr vert="horz" wrap="square" lIns="0" tIns="6724" rIns="0" bIns="0" rtlCol="0">
            <a:spAutoFit/>
          </a:bodyPr>
          <a:lstStyle/>
          <a:p>
            <a:pPr marL="11206" marR="4483">
              <a:lnSpc>
                <a:spcPct val="104400"/>
              </a:lnSpc>
              <a:spcBef>
                <a:spcPts val="53"/>
              </a:spcBef>
            </a:pPr>
            <a:r>
              <a:rPr sz="1147" spc="88" dirty="0">
                <a:solidFill>
                  <a:srgbClr val="1E1E1E"/>
                </a:solidFill>
                <a:latin typeface="Calibri"/>
                <a:cs typeface="Calibri"/>
              </a:rPr>
              <a:t>Vælg </a:t>
            </a:r>
            <a:r>
              <a:rPr sz="1147" spc="93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47" spc="49" dirty="0">
                <a:solidFill>
                  <a:srgbClr val="1E1E1E"/>
                </a:solidFill>
                <a:latin typeface="Calibri"/>
                <a:cs typeface="Calibri"/>
              </a:rPr>
              <a:t>sa</a:t>
            </a:r>
            <a:r>
              <a:rPr sz="1147" spc="75" dirty="0">
                <a:solidFill>
                  <a:srgbClr val="1E1E1E"/>
                </a:solidFill>
                <a:latin typeface="Calibri"/>
                <a:cs typeface="Calibri"/>
              </a:rPr>
              <a:t>mm</a:t>
            </a:r>
            <a:r>
              <a:rPr sz="1147" spc="57" dirty="0">
                <a:solidFill>
                  <a:srgbClr val="1E1E1E"/>
                </a:solidFill>
                <a:latin typeface="Calibri"/>
                <a:cs typeface="Calibri"/>
              </a:rPr>
              <a:t>en</a:t>
            </a:r>
            <a:r>
              <a:rPr sz="1147" spc="18" dirty="0">
                <a:solidFill>
                  <a:srgbClr val="1E1E1E"/>
                </a:solidFill>
                <a:latin typeface="Calibri"/>
                <a:cs typeface="Calibri"/>
              </a:rPr>
              <a:t>li</a:t>
            </a:r>
            <a:r>
              <a:rPr sz="1147" spc="106" dirty="0">
                <a:solidFill>
                  <a:srgbClr val="1E1E1E"/>
                </a:solidFill>
                <a:latin typeface="Calibri"/>
                <a:cs typeface="Calibri"/>
              </a:rPr>
              <a:t>gn</a:t>
            </a:r>
            <a:r>
              <a:rPr sz="1147" spc="13" dirty="0">
                <a:solidFill>
                  <a:srgbClr val="1E1E1E"/>
                </a:solidFill>
                <a:latin typeface="Calibri"/>
                <a:cs typeface="Calibri"/>
              </a:rPr>
              <a:t>i</a:t>
            </a:r>
            <a:r>
              <a:rPr sz="1147" spc="97" dirty="0">
                <a:solidFill>
                  <a:srgbClr val="1E1E1E"/>
                </a:solidFill>
                <a:latin typeface="Calibri"/>
                <a:cs typeface="Calibri"/>
              </a:rPr>
              <a:t>ngsdag</a:t>
            </a:r>
            <a:r>
              <a:rPr sz="1147" spc="-4" dirty="0">
                <a:solidFill>
                  <a:srgbClr val="1E1E1E"/>
                </a:solidFill>
                <a:latin typeface="Calibri"/>
                <a:cs typeface="Calibri"/>
              </a:rPr>
              <a:t>til</a:t>
            </a:r>
            <a:r>
              <a:rPr sz="1147" spc="79" dirty="0">
                <a:solidFill>
                  <a:srgbClr val="1E1E1E"/>
                </a:solidFill>
                <a:latin typeface="Calibri"/>
                <a:cs typeface="Calibri"/>
              </a:rPr>
              <a:t>bu</a:t>
            </a:r>
            <a:endParaRPr sz="1147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11280" y="999564"/>
            <a:ext cx="1587313" cy="165847"/>
          </a:xfrm>
          <a:custGeom>
            <a:avLst/>
            <a:gdLst/>
            <a:ahLst/>
            <a:cxnLst/>
            <a:rect l="l" t="t" r="r" b="b"/>
            <a:pathLst>
              <a:path w="1798954" h="187959">
                <a:moveTo>
                  <a:pt x="30632" y="187705"/>
                </a:moveTo>
                <a:lnTo>
                  <a:pt x="1767992" y="187705"/>
                </a:lnTo>
                <a:lnTo>
                  <a:pt x="1778720" y="185955"/>
                </a:lnTo>
                <a:lnTo>
                  <a:pt x="1787900" y="180752"/>
                </a:lnTo>
                <a:lnTo>
                  <a:pt x="1794746" y="172739"/>
                </a:lnTo>
                <a:lnTo>
                  <a:pt x="1798472" y="162559"/>
                </a:lnTo>
                <a:lnTo>
                  <a:pt x="1798472" y="34543"/>
                </a:lnTo>
                <a:lnTo>
                  <a:pt x="1798625" y="27985"/>
                </a:lnTo>
                <a:lnTo>
                  <a:pt x="1767992" y="0"/>
                </a:lnTo>
                <a:lnTo>
                  <a:pt x="30632" y="0"/>
                </a:lnTo>
                <a:lnTo>
                  <a:pt x="0" y="27985"/>
                </a:lnTo>
                <a:lnTo>
                  <a:pt x="152" y="34543"/>
                </a:lnTo>
                <a:lnTo>
                  <a:pt x="152" y="162559"/>
                </a:lnTo>
                <a:lnTo>
                  <a:pt x="3879" y="172739"/>
                </a:lnTo>
                <a:lnTo>
                  <a:pt x="10725" y="180752"/>
                </a:lnTo>
                <a:lnTo>
                  <a:pt x="19905" y="185955"/>
                </a:lnTo>
                <a:lnTo>
                  <a:pt x="30632" y="187705"/>
                </a:lnTo>
                <a:close/>
              </a:path>
            </a:pathLst>
          </a:custGeom>
          <a:ln w="6095">
            <a:solidFill>
              <a:srgbClr val="2E2E2E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2" name="object 42"/>
          <p:cNvSpPr txBox="1"/>
          <p:nvPr/>
        </p:nvSpPr>
        <p:spPr>
          <a:xfrm>
            <a:off x="5833333" y="1006512"/>
            <a:ext cx="750794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35" dirty="0">
                <a:solidFill>
                  <a:srgbClr val="2E2E2E"/>
                </a:solidFill>
                <a:latin typeface="Calibri"/>
                <a:cs typeface="Calibri"/>
              </a:rPr>
              <a:t>Børn</a:t>
            </a:r>
            <a:r>
              <a:rPr sz="927" spc="-26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927" spc="97" dirty="0">
                <a:solidFill>
                  <a:srgbClr val="2E2E2E"/>
                </a:solidFill>
                <a:latin typeface="Calibri"/>
                <a:cs typeface="Calibri"/>
              </a:rPr>
              <a:t>og</a:t>
            </a:r>
            <a:r>
              <a:rPr sz="927" spc="-3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927" spc="57" dirty="0">
                <a:solidFill>
                  <a:srgbClr val="2E2E2E"/>
                </a:solidFill>
                <a:latin typeface="Calibri"/>
                <a:cs typeface="Calibri"/>
              </a:rPr>
              <a:t>Unge</a:t>
            </a:r>
            <a:endParaRPr sz="927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134113" y="999564"/>
            <a:ext cx="156322" cy="165847"/>
            <a:chOff x="6205728" y="1132839"/>
            <a:chExt cx="177165" cy="187960"/>
          </a:xfrm>
        </p:grpSpPr>
        <p:sp>
          <p:nvSpPr>
            <p:cNvPr id="44" name="object 44"/>
            <p:cNvSpPr/>
            <p:nvPr/>
          </p:nvSpPr>
          <p:spPr>
            <a:xfrm>
              <a:off x="6208776" y="1132839"/>
              <a:ext cx="0" cy="187960"/>
            </a:xfrm>
            <a:custGeom>
              <a:avLst/>
              <a:gdLst/>
              <a:ahLst/>
              <a:cxnLst/>
              <a:rect l="l" t="t" r="r" b="b"/>
              <a:pathLst>
                <a:path h="187959">
                  <a:moveTo>
                    <a:pt x="0" y="187705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6239256" y="1196212"/>
              <a:ext cx="128270" cy="48895"/>
            </a:xfrm>
            <a:custGeom>
              <a:avLst/>
              <a:gdLst/>
              <a:ahLst/>
              <a:cxnLst/>
              <a:rect l="l" t="t" r="r" b="b"/>
              <a:pathLst>
                <a:path w="128270" h="48894">
                  <a:moveTo>
                    <a:pt x="0" y="0"/>
                  </a:moveTo>
                  <a:lnTo>
                    <a:pt x="64008" y="48767"/>
                  </a:lnTo>
                </a:path>
                <a:path w="128270" h="48894">
                  <a:moveTo>
                    <a:pt x="64008" y="48767"/>
                  </a:moveTo>
                  <a:lnTo>
                    <a:pt x="128016" y="0"/>
                  </a:lnTo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6233160" y="1202308"/>
              <a:ext cx="140335" cy="48895"/>
            </a:xfrm>
            <a:custGeom>
              <a:avLst/>
              <a:gdLst/>
              <a:ahLst/>
              <a:cxnLst/>
              <a:rect l="l" t="t" r="r" b="b"/>
              <a:pathLst>
                <a:path w="140335" h="48894">
                  <a:moveTo>
                    <a:pt x="0" y="0"/>
                  </a:moveTo>
                  <a:lnTo>
                    <a:pt x="76200" y="48767"/>
                  </a:lnTo>
                </a:path>
                <a:path w="140335" h="48894">
                  <a:moveTo>
                    <a:pt x="64008" y="48767"/>
                  </a:moveTo>
                  <a:lnTo>
                    <a:pt x="140208" y="0"/>
                  </a:lnTo>
                </a:path>
              </a:pathLst>
            </a:custGeom>
            <a:ln w="182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908736" y="5888578"/>
            <a:ext cx="2374526" cy="22465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1368" spc="49" dirty="0">
                <a:solidFill>
                  <a:srgbClr val="2E2E2E"/>
                </a:solidFill>
                <a:latin typeface="Calibri"/>
                <a:cs typeface="Calibri"/>
              </a:rPr>
              <a:t>Antal</a:t>
            </a:r>
            <a:r>
              <a:rPr sz="1368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75" dirty="0">
                <a:solidFill>
                  <a:srgbClr val="2E2E2E"/>
                </a:solidFill>
                <a:latin typeface="Calibri"/>
                <a:cs typeface="Calibri"/>
              </a:rPr>
              <a:t>børn</a:t>
            </a:r>
            <a:r>
              <a:rPr sz="1368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106" dirty="0">
                <a:solidFill>
                  <a:srgbClr val="2E2E2E"/>
                </a:solidFill>
                <a:latin typeface="Calibri"/>
                <a:cs typeface="Calibri"/>
              </a:rPr>
              <a:t>med</a:t>
            </a:r>
            <a:r>
              <a:rPr sz="1368" spc="-1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35" dirty="0">
                <a:solidFill>
                  <a:srgbClr val="2E2E2E"/>
                </a:solidFill>
                <a:latin typeface="Calibri"/>
                <a:cs typeface="Calibri"/>
              </a:rPr>
              <a:t>kontakt</a:t>
            </a:r>
            <a:r>
              <a:rPr sz="1368" spc="-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dirty="0">
                <a:solidFill>
                  <a:srgbClr val="2E2E2E"/>
                </a:solidFill>
                <a:latin typeface="Calibri"/>
                <a:cs typeface="Calibri"/>
              </a:rPr>
              <a:t>til </a:t>
            </a:r>
            <a:r>
              <a:rPr sz="1368" spc="57" dirty="0">
                <a:solidFill>
                  <a:srgbClr val="2E2E2E"/>
                </a:solidFill>
                <a:latin typeface="Calibri"/>
                <a:cs typeface="Calibri"/>
              </a:rPr>
              <a:t>PPR</a:t>
            </a:r>
            <a:endParaRPr sz="1368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xfrm>
            <a:off x="9256059" y="5684456"/>
            <a:ext cx="2420471" cy="170348"/>
          </a:xfrm>
          <a:prstGeom prst="rect">
            <a:avLst/>
          </a:prstGeom>
        </p:spPr>
        <p:txBody>
          <a:bodyPr vert="horz" wrap="square" lIns="0" tIns="7284" rIns="0" bIns="0" rtlCol="0" anchor="ctr">
            <a:spAutoFit/>
          </a:bodyPr>
          <a:lstStyle/>
          <a:p>
            <a:pPr marL="33619">
              <a:spcBef>
                <a:spcPts val="57"/>
              </a:spcBef>
            </a:pPr>
            <a:r>
              <a:rPr spc="75" dirty="0"/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896074" y="232074"/>
            <a:ext cx="2409265" cy="1945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91" spc="49" dirty="0">
                <a:solidFill>
                  <a:srgbClr val="1E1E1E"/>
                </a:solidFill>
                <a:latin typeface="Calibri"/>
                <a:cs typeface="Calibri"/>
              </a:rPr>
              <a:t>Børn</a:t>
            </a:r>
            <a:r>
              <a:rPr sz="1191" spc="-9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91" spc="22" dirty="0">
                <a:solidFill>
                  <a:srgbClr val="1E1E1E"/>
                </a:solidFill>
                <a:latin typeface="Calibri"/>
                <a:cs typeface="Calibri"/>
              </a:rPr>
              <a:t>i</a:t>
            </a:r>
            <a:r>
              <a:rPr sz="1191" spc="-4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91" spc="26" dirty="0">
                <a:solidFill>
                  <a:srgbClr val="1E1E1E"/>
                </a:solidFill>
                <a:latin typeface="Calibri"/>
                <a:cs typeface="Calibri"/>
              </a:rPr>
              <a:t>udsatte</a:t>
            </a:r>
            <a:r>
              <a:rPr sz="1191" spc="-13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91" spc="128" dirty="0">
                <a:solidFill>
                  <a:srgbClr val="1E1E1E"/>
                </a:solidFill>
                <a:latin typeface="Calibri"/>
                <a:cs typeface="Calibri"/>
              </a:rPr>
              <a:t>og</a:t>
            </a:r>
            <a:r>
              <a:rPr sz="1191" spc="-22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91" spc="44" dirty="0">
                <a:solidFill>
                  <a:srgbClr val="1E1E1E"/>
                </a:solidFill>
                <a:latin typeface="Calibri"/>
                <a:cs typeface="Calibri"/>
              </a:rPr>
              <a:t>sårbare</a:t>
            </a:r>
            <a:r>
              <a:rPr sz="1191" spc="-9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91" spc="35" dirty="0">
                <a:solidFill>
                  <a:srgbClr val="1E1E1E"/>
                </a:solidFill>
                <a:latin typeface="Calibri"/>
                <a:cs typeface="Calibri"/>
              </a:rPr>
              <a:t>positioner</a:t>
            </a:r>
            <a:endParaRPr sz="119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26725A1-9F4F-53D9-C6ED-810FDB2C9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3" y="1558686"/>
            <a:ext cx="7746709" cy="3699053"/>
          </a:xfrm>
          <a:prstGeom prst="rect">
            <a:avLst/>
          </a:prstGeom>
          <a:noFill/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1A5BAE8-F92A-6335-7FD8-99E7FF172AED}"/>
              </a:ext>
            </a:extLst>
          </p:cNvPr>
          <p:cNvSpPr txBox="1"/>
          <p:nvPr/>
        </p:nvSpPr>
        <p:spPr>
          <a:xfrm>
            <a:off x="7744408" y="1651518"/>
            <a:ext cx="231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Dansk som modersmål</a:t>
            </a:r>
          </a:p>
        </p:txBody>
      </p:sp>
    </p:spTree>
    <p:extLst>
      <p:ext uri="{BB962C8B-B14F-4D97-AF65-F5344CB8AC3E}">
        <p14:creationId xmlns:p14="http://schemas.microsoft.com/office/powerpoint/2010/main" val="269676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53BC9AE6-7CDF-40C5-8A61-B43C2EEE5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72" y="918546"/>
            <a:ext cx="3423291" cy="49793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7EB38076-ACE9-41A5-A44E-559458243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96" y="918546"/>
            <a:ext cx="3410842" cy="49793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6E72C8A9-5475-4036-B54E-8337F1EF7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50" y="918546"/>
            <a:ext cx="3485534" cy="49793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0237" y="6263751"/>
            <a:ext cx="319928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-383" dirty="0">
                <a:solidFill>
                  <a:srgbClr val="808080"/>
                </a:solidFill>
                <a:latin typeface="Lucida Console"/>
                <a:cs typeface="Lucida Console"/>
              </a:rPr>
              <a:t>b</a:t>
            </a:r>
            <a:r>
              <a:rPr sz="706" spc="-383" dirty="0">
                <a:solidFill>
                  <a:srgbClr val="808080"/>
                </a:solidFill>
                <a:latin typeface="Times New Roman"/>
                <a:cs typeface="Times New Roman"/>
              </a:rPr>
              <a:t>    </a:t>
            </a:r>
            <a:r>
              <a:rPr sz="706" spc="-4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06" u="sng" spc="4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A1</a:t>
            </a:r>
            <a:r>
              <a:rPr sz="706" u="sng" spc="-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.</a:t>
            </a:r>
            <a:r>
              <a:rPr sz="706" u="sng" spc="49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2</a:t>
            </a:r>
            <a:endParaRPr sz="706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6262" y="3377116"/>
            <a:ext cx="7915835" cy="2733675"/>
            <a:chOff x="552830" y="3827398"/>
            <a:chExt cx="8971280" cy="3098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005" y="3830573"/>
              <a:ext cx="2673731" cy="30914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6005" y="3830573"/>
              <a:ext cx="2673985" cy="3091815"/>
            </a:xfrm>
            <a:custGeom>
              <a:avLst/>
              <a:gdLst/>
              <a:ahLst/>
              <a:cxnLst/>
              <a:rect l="l" t="t" r="r" b="b"/>
              <a:pathLst>
                <a:path w="2673985" h="3091815">
                  <a:moveTo>
                    <a:pt x="0" y="3091434"/>
                  </a:moveTo>
                  <a:lnTo>
                    <a:pt x="2673731" y="3091434"/>
                  </a:lnTo>
                  <a:lnTo>
                    <a:pt x="2673731" y="0"/>
                  </a:lnTo>
                  <a:lnTo>
                    <a:pt x="0" y="0"/>
                  </a:lnTo>
                  <a:lnTo>
                    <a:pt x="0" y="3091434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1541" y="3920489"/>
              <a:ext cx="2673731" cy="30015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01541" y="3920489"/>
              <a:ext cx="2673985" cy="3001645"/>
            </a:xfrm>
            <a:custGeom>
              <a:avLst/>
              <a:gdLst/>
              <a:ahLst/>
              <a:cxnLst/>
              <a:rect l="l" t="t" r="r" b="b"/>
              <a:pathLst>
                <a:path w="2673985" h="3001645">
                  <a:moveTo>
                    <a:pt x="0" y="3001518"/>
                  </a:moveTo>
                  <a:lnTo>
                    <a:pt x="2673731" y="3001518"/>
                  </a:lnTo>
                  <a:lnTo>
                    <a:pt x="2673731" y="0"/>
                  </a:lnTo>
                  <a:lnTo>
                    <a:pt x="0" y="0"/>
                  </a:lnTo>
                  <a:lnTo>
                    <a:pt x="0" y="3001518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7077" y="4023740"/>
              <a:ext cx="2673730" cy="28982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47077" y="4023740"/>
              <a:ext cx="2673985" cy="2898775"/>
            </a:xfrm>
            <a:custGeom>
              <a:avLst/>
              <a:gdLst/>
              <a:ahLst/>
              <a:cxnLst/>
              <a:rect l="l" t="t" r="r" b="b"/>
              <a:pathLst>
                <a:path w="2673984" h="2898775">
                  <a:moveTo>
                    <a:pt x="0" y="2898267"/>
                  </a:moveTo>
                  <a:lnTo>
                    <a:pt x="2673730" y="2898267"/>
                  </a:lnTo>
                  <a:lnTo>
                    <a:pt x="2673730" y="0"/>
                  </a:lnTo>
                  <a:lnTo>
                    <a:pt x="0" y="0"/>
                  </a:lnTo>
                  <a:lnTo>
                    <a:pt x="0" y="2898267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34957" y="4646295"/>
            <a:ext cx="41405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1059" spc="49" dirty="0">
                <a:solidFill>
                  <a:srgbClr val="E0E0E0"/>
                </a:solidFill>
                <a:latin typeface="Calibri"/>
                <a:cs typeface="Calibri"/>
              </a:rPr>
              <a:t>46</a:t>
            </a:r>
            <a:r>
              <a:rPr sz="1059" spc="-4" dirty="0">
                <a:solidFill>
                  <a:srgbClr val="E0E0E0"/>
                </a:solidFill>
                <a:latin typeface="Calibri"/>
                <a:cs typeface="Calibri"/>
              </a:rPr>
              <a:t>,</a:t>
            </a:r>
            <a:r>
              <a:rPr sz="1059" spc="75" dirty="0">
                <a:solidFill>
                  <a:srgbClr val="E0E0E0"/>
                </a:solidFill>
                <a:latin typeface="Calibri"/>
                <a:cs typeface="Calibri"/>
              </a:rPr>
              <a:t>7</a:t>
            </a:r>
            <a:r>
              <a:rPr sz="1059" spc="-35" dirty="0">
                <a:solidFill>
                  <a:srgbClr val="E0E0E0"/>
                </a:solidFill>
                <a:latin typeface="Times New Roman"/>
                <a:cs typeface="Times New Roman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0431" y="4685963"/>
            <a:ext cx="41405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1059" spc="49" dirty="0">
                <a:solidFill>
                  <a:srgbClr val="E0E0E0"/>
                </a:solidFill>
                <a:latin typeface="Calibri"/>
                <a:cs typeface="Calibri"/>
              </a:rPr>
              <a:t>45</a:t>
            </a:r>
            <a:r>
              <a:rPr sz="1059" spc="-4" dirty="0">
                <a:solidFill>
                  <a:srgbClr val="E0E0E0"/>
                </a:solidFill>
                <a:latin typeface="Calibri"/>
                <a:cs typeface="Calibri"/>
              </a:rPr>
              <a:t>,</a:t>
            </a:r>
            <a:r>
              <a:rPr sz="1059" spc="75" dirty="0">
                <a:solidFill>
                  <a:srgbClr val="E0E0E0"/>
                </a:solidFill>
                <a:latin typeface="Calibri"/>
                <a:cs typeface="Calibri"/>
              </a:rPr>
              <a:t>3</a:t>
            </a:r>
            <a:r>
              <a:rPr sz="1059" spc="-35" dirty="0">
                <a:solidFill>
                  <a:srgbClr val="E0E0E0"/>
                </a:solidFill>
                <a:latin typeface="Times New Roman"/>
                <a:cs typeface="Times New Roman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03" y="4731571"/>
            <a:ext cx="41405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1059" spc="49" dirty="0">
                <a:solidFill>
                  <a:srgbClr val="E0E0E0"/>
                </a:solidFill>
                <a:latin typeface="Calibri"/>
                <a:cs typeface="Calibri"/>
              </a:rPr>
              <a:t>43</a:t>
            </a:r>
            <a:r>
              <a:rPr sz="1059" spc="-4" dirty="0">
                <a:solidFill>
                  <a:srgbClr val="E0E0E0"/>
                </a:solidFill>
                <a:latin typeface="Calibri"/>
                <a:cs typeface="Calibri"/>
              </a:rPr>
              <a:t>,</a:t>
            </a:r>
            <a:r>
              <a:rPr sz="1059" spc="75" dirty="0">
                <a:solidFill>
                  <a:srgbClr val="E0E0E0"/>
                </a:solidFill>
                <a:latin typeface="Calibri"/>
                <a:cs typeface="Calibri"/>
              </a:rPr>
              <a:t>7</a:t>
            </a:r>
            <a:r>
              <a:rPr sz="1059" spc="-35" dirty="0">
                <a:solidFill>
                  <a:srgbClr val="E0E0E0"/>
                </a:solidFill>
                <a:latin typeface="Times New Roman"/>
                <a:cs typeface="Times New Roman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40859" y="6107653"/>
            <a:ext cx="8332134" cy="0"/>
          </a:xfrm>
          <a:custGeom>
            <a:avLst/>
            <a:gdLst/>
            <a:ahLst/>
            <a:cxnLst/>
            <a:rect l="l" t="t" r="r" b="b"/>
            <a:pathLst>
              <a:path w="9443085">
                <a:moveTo>
                  <a:pt x="0" y="0"/>
                </a:moveTo>
                <a:lnTo>
                  <a:pt x="9442704" y="0"/>
                </a:lnTo>
              </a:path>
            </a:pathLst>
          </a:custGeom>
          <a:ln w="6096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3188298" y="6119981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2021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256059" y="5684456"/>
            <a:ext cx="2420471" cy="170348"/>
          </a:xfrm>
          <a:prstGeom prst="rect">
            <a:avLst/>
          </a:prstGeom>
        </p:spPr>
        <p:txBody>
          <a:bodyPr vert="horz" wrap="square" lIns="0" tIns="7284" rIns="0" bIns="0" rtlCol="0" anchor="ctr">
            <a:spAutoFit/>
          </a:bodyPr>
          <a:lstStyle/>
          <a:p>
            <a:pPr marL="33619">
              <a:spcBef>
                <a:spcPts val="57"/>
              </a:spcBef>
            </a:pPr>
            <a:r>
              <a:rPr spc="75" dirty="0"/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63771" y="6119981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2019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9244" y="6119981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2020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AF4D05C-EF25-4D6B-B8A6-4458F2E405BC}"/>
              </a:ext>
            </a:extLst>
          </p:cNvPr>
          <p:cNvSpPr txBox="1"/>
          <p:nvPr/>
        </p:nvSpPr>
        <p:spPr>
          <a:xfrm>
            <a:off x="2149063" y="128559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Friplads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8B86FB9-F9F0-4C38-BF05-F0532CF28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57" y="2310773"/>
            <a:ext cx="3533985" cy="231361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146A853-23FD-4B68-B87C-80DF64BC67BD}"/>
              </a:ext>
            </a:extLst>
          </p:cNvPr>
          <p:cNvSpPr txBox="1"/>
          <p:nvPr/>
        </p:nvSpPr>
        <p:spPr>
          <a:xfrm>
            <a:off x="5255260" y="2998278"/>
            <a:ext cx="4428236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Andre data: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Forbrug</a:t>
            </a:r>
            <a:r>
              <a:rPr lang="en-US" sz="1100" dirty="0"/>
              <a:t> af </a:t>
            </a:r>
            <a:r>
              <a:rPr lang="en-US" sz="1100" dirty="0" err="1"/>
              <a:t>lokale</a:t>
            </a:r>
            <a:r>
              <a:rPr lang="en-US" sz="1100" dirty="0"/>
              <a:t> </a:t>
            </a:r>
            <a:r>
              <a:rPr lang="en-US" sz="1100" dirty="0" err="1"/>
              <a:t>resurser</a:t>
            </a:r>
            <a:r>
              <a:rPr lang="en-US" sz="1100" dirty="0"/>
              <a:t> </a:t>
            </a:r>
            <a:r>
              <a:rPr lang="en-US" sz="1100" dirty="0" err="1"/>
              <a:t>til</a:t>
            </a:r>
            <a:r>
              <a:rPr lang="en-US" sz="1100" dirty="0"/>
              <a:t> </a:t>
            </a:r>
            <a:r>
              <a:rPr lang="en-US" sz="1100" dirty="0" err="1"/>
              <a:t>børn</a:t>
            </a:r>
            <a:r>
              <a:rPr lang="en-US" sz="1100" dirty="0"/>
              <a:t> i </a:t>
            </a:r>
            <a:r>
              <a:rPr lang="en-US" sz="1100" dirty="0" err="1"/>
              <a:t>udsatte</a:t>
            </a:r>
            <a:r>
              <a:rPr lang="en-US" sz="1100" dirty="0"/>
              <a:t> positioner er </a:t>
            </a:r>
            <a:r>
              <a:rPr lang="en-US" sz="1100" dirty="0" err="1"/>
              <a:t>steget</a:t>
            </a:r>
            <a:r>
              <a:rPr lang="en-US" sz="1100" dirty="0"/>
              <a:t> med 21 %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Trivselsmøder</a:t>
            </a:r>
            <a:r>
              <a:rPr lang="en-US" sz="1100" dirty="0"/>
              <a:t>: 	</a:t>
            </a:r>
            <a:r>
              <a:rPr lang="en-US" sz="1100" dirty="0" err="1"/>
              <a:t>Booket</a:t>
            </a:r>
            <a:r>
              <a:rPr lang="en-US" sz="1100" dirty="0"/>
              <a:t> </a:t>
            </a:r>
            <a:r>
              <a:rPr lang="en-US" sz="1100" dirty="0" err="1"/>
              <a:t>frem</a:t>
            </a:r>
            <a:r>
              <a:rPr lang="en-US" sz="1100" dirty="0"/>
              <a:t> </a:t>
            </a:r>
            <a:r>
              <a:rPr lang="en-US" sz="1100" dirty="0" err="1"/>
              <a:t>til</a:t>
            </a:r>
            <a:r>
              <a:rPr lang="en-US" sz="1100" dirty="0"/>
              <a:t> </a:t>
            </a:r>
            <a:r>
              <a:rPr lang="en-US" sz="1100" dirty="0" err="1"/>
              <a:t>februar</a:t>
            </a: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Psykolog</a:t>
            </a:r>
            <a:r>
              <a:rPr lang="en-US" sz="1100" dirty="0"/>
              <a:t> </a:t>
            </a:r>
            <a:r>
              <a:rPr lang="en-US" sz="1100" dirty="0" err="1"/>
              <a:t>iagttagelser,udredninger</a:t>
            </a:r>
            <a:r>
              <a:rPr lang="en-US" sz="1100" dirty="0"/>
              <a:t> og </a:t>
            </a:r>
            <a:r>
              <a:rPr lang="en-US" sz="1100" dirty="0" err="1"/>
              <a:t>skolevurderinger</a:t>
            </a:r>
            <a:r>
              <a:rPr lang="en-US" sz="1100" dirty="0"/>
              <a:t> </a:t>
            </a:r>
            <a:r>
              <a:rPr lang="en-US" sz="1100" dirty="0" err="1"/>
              <a:t>steget</a:t>
            </a:r>
            <a:r>
              <a:rPr lang="en-US" sz="11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75 % af </a:t>
            </a:r>
            <a:r>
              <a:rPr lang="en-US" sz="1100" dirty="0" err="1"/>
              <a:t>sprogscreenede</a:t>
            </a:r>
            <a:r>
              <a:rPr lang="en-US" sz="1100" dirty="0"/>
              <a:t> af </a:t>
            </a:r>
            <a:r>
              <a:rPr lang="en-US" sz="1100" dirty="0" err="1"/>
              <a:t>børn</a:t>
            </a:r>
            <a:r>
              <a:rPr lang="en-US" sz="1100" dirty="0"/>
              <a:t> </a:t>
            </a:r>
            <a:r>
              <a:rPr lang="en-US" sz="1100" dirty="0" err="1"/>
              <a:t>havde</a:t>
            </a:r>
            <a:r>
              <a:rPr lang="en-US" sz="1100" dirty="0"/>
              <a:t> 1 </a:t>
            </a:r>
            <a:r>
              <a:rPr lang="en-US" sz="1100" dirty="0" err="1"/>
              <a:t>eller</a:t>
            </a:r>
            <a:r>
              <a:rPr lang="en-US" sz="1100" dirty="0"/>
              <a:t> </a:t>
            </a:r>
            <a:r>
              <a:rPr lang="en-US" sz="1100" dirty="0" err="1"/>
              <a:t>flere</a:t>
            </a:r>
            <a:r>
              <a:rPr lang="en-US" sz="1100" dirty="0"/>
              <a:t> af de 8 </a:t>
            </a:r>
            <a:r>
              <a:rPr lang="en-US" sz="1100" dirty="0" err="1"/>
              <a:t>udfordringer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90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99C6BA-7323-197A-5410-1979FBFCF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da-DK" sz="7200" dirty="0"/>
              <a:t>Data på udsathed i Tilst </a:t>
            </a:r>
            <a:br>
              <a:rPr lang="da-DK" sz="7200" dirty="0"/>
            </a:br>
            <a:r>
              <a:rPr lang="da-DK" sz="7200" dirty="0"/>
              <a:t>PPR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24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0894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8928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76962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4996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13030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31064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149098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167132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idx="15"/>
          </p:nvPr>
        </p:nvSpPr>
        <p:spPr>
          <a:xfrm>
            <a:off x="10319386" y="228600"/>
            <a:ext cx="120015" cy="116840"/>
          </a:xfrm>
          <a:solidFill>
            <a:srgbClr val="FFFFFF"/>
          </a:solidFill>
        </p:spPr>
        <p:txBody>
          <a:bodyPr/>
          <a:lstStyle/>
          <a:p>
            <a:pPr algn="r"/>
            <a:fld id="{93BFB4EF-6ACC-4AF3-BE28-C6C77965BA5A}" type="slidenum">
              <a:rPr lang="da-DK" sz="800" b="1" dirty="0">
                <a:solidFill>
                  <a:srgbClr val="000000"/>
                </a:solidFill>
                <a:latin typeface="Arial"/>
              </a:rPr>
              <a:t>2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9CEDE83-A854-901F-AF4F-EDBFCC68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8" y="771525"/>
            <a:ext cx="86201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69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83F4187-B7E5-AE72-20C9-908440FB9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72759"/>
              </p:ext>
            </p:extLst>
          </p:nvPr>
        </p:nvGraphicFramePr>
        <p:xfrm>
          <a:off x="2564611" y="643467"/>
          <a:ext cx="7062782" cy="5598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726">
                  <a:extLst>
                    <a:ext uri="{9D8B030D-6E8A-4147-A177-3AD203B41FA5}">
                      <a16:colId xmlns:a16="http://schemas.microsoft.com/office/drawing/2014/main" val="3833467814"/>
                    </a:ext>
                  </a:extLst>
                </a:gridCol>
                <a:gridCol w="1745964">
                  <a:extLst>
                    <a:ext uri="{9D8B030D-6E8A-4147-A177-3AD203B41FA5}">
                      <a16:colId xmlns:a16="http://schemas.microsoft.com/office/drawing/2014/main" val="292599454"/>
                    </a:ext>
                  </a:extLst>
                </a:gridCol>
                <a:gridCol w="473999">
                  <a:extLst>
                    <a:ext uri="{9D8B030D-6E8A-4147-A177-3AD203B41FA5}">
                      <a16:colId xmlns:a16="http://schemas.microsoft.com/office/drawing/2014/main" val="3194936923"/>
                    </a:ext>
                  </a:extLst>
                </a:gridCol>
                <a:gridCol w="990079">
                  <a:extLst>
                    <a:ext uri="{9D8B030D-6E8A-4147-A177-3AD203B41FA5}">
                      <a16:colId xmlns:a16="http://schemas.microsoft.com/office/drawing/2014/main" val="2612999621"/>
                    </a:ext>
                  </a:extLst>
                </a:gridCol>
                <a:gridCol w="748512">
                  <a:extLst>
                    <a:ext uri="{9D8B030D-6E8A-4147-A177-3AD203B41FA5}">
                      <a16:colId xmlns:a16="http://schemas.microsoft.com/office/drawing/2014/main" val="3574059950"/>
                    </a:ext>
                  </a:extLst>
                </a:gridCol>
                <a:gridCol w="686010">
                  <a:extLst>
                    <a:ext uri="{9D8B030D-6E8A-4147-A177-3AD203B41FA5}">
                      <a16:colId xmlns:a16="http://schemas.microsoft.com/office/drawing/2014/main" val="2485848440"/>
                    </a:ext>
                  </a:extLst>
                </a:gridCol>
                <a:gridCol w="774598">
                  <a:extLst>
                    <a:ext uri="{9D8B030D-6E8A-4147-A177-3AD203B41FA5}">
                      <a16:colId xmlns:a16="http://schemas.microsoft.com/office/drawing/2014/main" val="3466713249"/>
                    </a:ext>
                  </a:extLst>
                </a:gridCol>
                <a:gridCol w="898894">
                  <a:extLst>
                    <a:ext uri="{9D8B030D-6E8A-4147-A177-3AD203B41FA5}">
                      <a16:colId xmlns:a16="http://schemas.microsoft.com/office/drawing/2014/main" val="3984931541"/>
                    </a:ext>
                  </a:extLst>
                </a:gridCol>
              </a:tblGrid>
              <a:tr h="1808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PPR data fra område Tilst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113151762"/>
                  </a:ext>
                </a:extLst>
              </a:tr>
              <a:tr h="137578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592682873"/>
                  </a:ext>
                </a:extLst>
              </a:tr>
              <a:tr h="1808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Antal indstillinger til PPR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Dagtilbud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Skole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 alt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543676136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584603949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271329830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18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894801082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Frem til 1/11 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904187361"/>
                  </a:ext>
                </a:extLst>
              </a:tr>
              <a:tr h="137578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848275992"/>
                  </a:ext>
                </a:extLst>
              </a:tr>
              <a:tr h="1808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Antal henvisninger til BUA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Dagtilbud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Skole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 alt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397412965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270693592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262293729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065043082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Frem til 1/11 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992657546"/>
                  </a:ext>
                </a:extLst>
              </a:tr>
              <a:tr h="137578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021312552"/>
                  </a:ext>
                </a:extLst>
              </a:tr>
              <a:tr h="1808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Antal indstillinger til specialtilbud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Dagtilbud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Skole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 alt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241399481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861257608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769976282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5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17186395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Frem til 1/11 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15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4103391662"/>
                  </a:ext>
                </a:extLst>
              </a:tr>
              <a:tr h="137578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384617318"/>
                  </a:ext>
                </a:extLst>
              </a:tr>
              <a:tr h="180859">
                <a:tc gridSpan="5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Antallet af ansøgte sager- Vidtgående støtte-midler  DT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Tilst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Mårslet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Brabrand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76441205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834109304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758360861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15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049650176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Frem til 1/11 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829927033"/>
                  </a:ext>
                </a:extLst>
              </a:tr>
              <a:tr h="137578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201185372"/>
                  </a:ext>
                </a:extLst>
              </a:tr>
              <a:tr h="180859">
                <a:tc gridSpan="5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Antallet af ansøgte sager- Vidtgående støtte-midler  Skole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Tilst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Holme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205678932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740692593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258086705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696225467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Frem til 1/11 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078966667"/>
                  </a:ext>
                </a:extLst>
              </a:tr>
              <a:tr h="180859">
                <a:tc gridSpan="5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Obs 6 spec. Klasser i Tilst og 10 Spec klasser i Holme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250466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095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8673314-A360-47A2-BF96-10A295FDC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291349"/>
              </p:ext>
            </p:extLst>
          </p:nvPr>
        </p:nvGraphicFramePr>
        <p:xfrm>
          <a:off x="92075" y="92074"/>
          <a:ext cx="11786736" cy="833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334584" imgH="8019880" progId="AcroExch.Document.DC">
                  <p:embed/>
                </p:oleObj>
              </mc:Choice>
              <mc:Fallback>
                <p:oleObj name="Acrobat Document" r:id="rId2" imgW="11334584" imgH="8019880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8673314-A360-47A2-BF96-10A295FDCD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4"/>
                        <a:ext cx="11786736" cy="8339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90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4934B92A-07D5-C100-CE4C-DAF17E304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4" y="0"/>
            <a:ext cx="1164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03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BC89E1F-0C72-250F-2993-5B5461A8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17"/>
            <a:ext cx="12192000" cy="66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50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D0B5F12-467F-E126-8E0D-A7FDD6D4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34"/>
            <a:ext cx="12192000" cy="64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FEAF6D8-526A-87F9-04FA-6344A1AD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61"/>
            <a:ext cx="12192000" cy="66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20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73D96A1-42DB-A165-7F7C-A2B191BC8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53"/>
            <a:ext cx="12192000" cy="6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68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CD4436C-275E-2185-CFFB-BC95F9CE5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1" y="0"/>
            <a:ext cx="11399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12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99C6BA-7323-197A-5410-1979FBFCF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br>
              <a:rPr lang="da-DK" sz="8100" dirty="0"/>
            </a:br>
            <a:r>
              <a:rPr lang="da-DK" sz="8100" dirty="0" err="1"/>
              <a:t>Tilst</a:t>
            </a:r>
            <a:r>
              <a:rPr lang="da-DK" sz="8100" dirty="0"/>
              <a:t> skole</a:t>
            </a:r>
          </a:p>
        </p:txBody>
      </p:sp>
    </p:spTree>
    <p:extLst>
      <p:ext uri="{BB962C8B-B14F-4D97-AF65-F5344CB8AC3E}">
        <p14:creationId xmlns:p14="http://schemas.microsoft.com/office/powerpoint/2010/main" val="1014812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8F9DD1D-4889-3465-91E1-F3A0F654F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19" y="95251"/>
            <a:ext cx="5105875" cy="676275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3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0894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8928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76962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4996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13030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31064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149098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167132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idx="15"/>
          </p:nvPr>
        </p:nvSpPr>
        <p:spPr>
          <a:xfrm>
            <a:off x="10319386" y="228600"/>
            <a:ext cx="120015" cy="116840"/>
          </a:xfrm>
          <a:solidFill>
            <a:srgbClr val="FFFFFF"/>
          </a:solidFill>
        </p:spPr>
        <p:txBody>
          <a:bodyPr/>
          <a:lstStyle/>
          <a:p>
            <a:pPr algn="r"/>
            <a:fld id="{93BFB4EF-6ACC-4AF3-BE28-C6C77965BA5A}" type="slidenum">
              <a:rPr lang="da-DK" sz="800" b="1" dirty="0">
                <a:solidFill>
                  <a:srgbClr val="000000"/>
                </a:solidFill>
                <a:latin typeface="Arial"/>
              </a:rPr>
              <a:t>3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4B7FD32B-94D2-77F7-32E8-D7843C018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3" y="1033463"/>
            <a:ext cx="38766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4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EF81433-7257-36CE-B4DB-D6050224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0"/>
            <a:ext cx="4888229" cy="67892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12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345DA7E-7613-7809-A26E-02004038E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386" y="180975"/>
            <a:ext cx="3747958" cy="651818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15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D7D2BB2-3ABE-3333-CC1A-165A8F50F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-3149"/>
            <a:ext cx="4105275" cy="6785580"/>
          </a:xfrm>
          <a:prstGeom prst="rect">
            <a:avLst/>
          </a:prstGeom>
          <a:ln>
            <a:noFill/>
          </a:ln>
        </p:spPr>
      </p:pic>
      <p:sp>
        <p:nvSpPr>
          <p:cNvPr id="30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4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437C24-9B60-683D-CEA8-B7E56666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3663"/>
            <a:ext cx="3543300" cy="68140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111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18F112E-4D38-41BC-DE15-973A3C8BA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180" y="41065"/>
            <a:ext cx="4063695" cy="68297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75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25DB6DAA-FAE8-2FDE-A3F2-64E2A34A8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917"/>
            <a:ext cx="12192000" cy="50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88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77B040-EB43-5BC9-F19D-9FBA8FB9B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917"/>
            <a:ext cx="12192000" cy="50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79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FB6AE46-965E-38CC-3264-0AADE848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76200"/>
            <a:ext cx="59626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93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99C6BA-7323-197A-5410-1979FBFCF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da-DK" sz="8100" dirty="0"/>
              <a:t>Data på udsathed i Tilst </a:t>
            </a:r>
            <a:br>
              <a:rPr lang="da-DK" sz="8100" dirty="0"/>
            </a:br>
            <a:r>
              <a:rPr lang="da-DK" sz="8100" dirty="0"/>
              <a:t>Familie centeret</a:t>
            </a:r>
          </a:p>
        </p:txBody>
      </p:sp>
    </p:spTree>
    <p:extLst>
      <p:ext uri="{BB962C8B-B14F-4D97-AF65-F5344CB8AC3E}">
        <p14:creationId xmlns:p14="http://schemas.microsoft.com/office/powerpoint/2010/main" val="59114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A7F71F8-B19C-3708-28CA-D0FC04741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41464"/>
              </p:ext>
            </p:extLst>
          </p:nvPr>
        </p:nvGraphicFramePr>
        <p:xfrm>
          <a:off x="1442603" y="894821"/>
          <a:ext cx="8597136" cy="2230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8568">
                  <a:extLst>
                    <a:ext uri="{9D8B030D-6E8A-4147-A177-3AD203B41FA5}">
                      <a16:colId xmlns:a16="http://schemas.microsoft.com/office/drawing/2014/main" val="634356902"/>
                    </a:ext>
                  </a:extLst>
                </a:gridCol>
                <a:gridCol w="4298568">
                  <a:extLst>
                    <a:ext uri="{9D8B030D-6E8A-4147-A177-3AD203B41FA5}">
                      <a16:colId xmlns:a16="http://schemas.microsoft.com/office/drawing/2014/main" val="3315908100"/>
                    </a:ext>
                  </a:extLst>
                </a:gridCol>
              </a:tblGrid>
              <a:tr h="557733">
                <a:tc gridSpan="2">
                  <a:txBody>
                    <a:bodyPr/>
                    <a:lstStyle/>
                    <a:p>
                      <a:r>
                        <a:rPr lang="da-DK" sz="1100" cap="all">
                          <a:effectLst/>
                        </a:rPr>
                        <a:t>Antal aktive børnesager på Familiecentret d. 16.11.2022 (obs. 0-15 år)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38086"/>
                  </a:ext>
                </a:extLst>
              </a:tr>
              <a:tr h="557733">
                <a:tc>
                  <a:txBody>
                    <a:bodyPr/>
                    <a:lstStyle/>
                    <a:p>
                      <a:r>
                        <a:rPr lang="da-DK" sz="1100" cap="all">
                          <a:effectLst/>
                        </a:rPr>
                        <a:t>Ellehøj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93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460822"/>
                  </a:ext>
                </a:extLst>
              </a:tr>
              <a:tr h="557733">
                <a:tc>
                  <a:txBody>
                    <a:bodyPr/>
                    <a:lstStyle/>
                    <a:p>
                      <a:r>
                        <a:rPr lang="da-DK" sz="1100" cap="all">
                          <a:effectLst/>
                        </a:rPr>
                        <a:t>Søndervang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132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738037"/>
                  </a:ext>
                </a:extLst>
              </a:tr>
              <a:tr h="557733">
                <a:tc>
                  <a:txBody>
                    <a:bodyPr/>
                    <a:lstStyle/>
                    <a:p>
                      <a:r>
                        <a:rPr lang="da-DK" sz="1100" cap="all">
                          <a:effectLst/>
                        </a:rPr>
                        <a:t>Tilst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100" dirty="0">
                          <a:effectLst/>
                        </a:rPr>
                        <a:t>201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587134"/>
                  </a:ext>
                </a:extLst>
              </a:tr>
            </a:tbl>
          </a:graphicData>
        </a:graphic>
      </p:graphicFrame>
      <p:sp>
        <p:nvSpPr>
          <p:cNvPr id="11" name="Tekstfelt 10">
            <a:extLst>
              <a:ext uri="{FF2B5EF4-FFF2-40B4-BE49-F238E27FC236}">
                <a16:creationId xmlns:a16="http://schemas.microsoft.com/office/drawing/2014/main" id="{2F6B936E-D106-ABF3-8CF4-6DCE76349E60}"/>
              </a:ext>
            </a:extLst>
          </p:cNvPr>
          <p:cNvSpPr txBox="1"/>
          <p:nvPr/>
        </p:nvSpPr>
        <p:spPr>
          <a:xfrm>
            <a:off x="1442603" y="3609012"/>
            <a:ext cx="6097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aktive børn i Tilst er fordelt således: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Social: 89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Special: 58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Modtagelse: 54</a:t>
            </a:r>
          </a:p>
        </p:txBody>
      </p:sp>
    </p:spTree>
    <p:extLst>
      <p:ext uri="{BB962C8B-B14F-4D97-AF65-F5344CB8AC3E}">
        <p14:creationId xmlns:p14="http://schemas.microsoft.com/office/powerpoint/2010/main" val="30397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0894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8928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76962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4996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13030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31064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167132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idx="15"/>
          </p:nvPr>
        </p:nvSpPr>
        <p:spPr>
          <a:xfrm>
            <a:off x="10319386" y="228600"/>
            <a:ext cx="120015" cy="116840"/>
          </a:xfrm>
          <a:solidFill>
            <a:srgbClr val="FFFFFF"/>
          </a:solidFill>
        </p:spPr>
        <p:txBody>
          <a:bodyPr/>
          <a:lstStyle/>
          <a:p>
            <a:pPr algn="r"/>
            <a:fld id="{93BFB4EF-6ACC-4AF3-BE28-C6C77965BA5A}" type="slidenum">
              <a:rPr lang="da-DK" sz="800" b="1" dirty="0">
                <a:solidFill>
                  <a:srgbClr val="000000"/>
                </a:solidFill>
                <a:latin typeface="Arial"/>
              </a:rPr>
              <a:t>4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490F986-7302-73B7-2978-C61A7CB97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99" y="1610687"/>
            <a:ext cx="8291031" cy="32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0894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8928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76962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4996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13030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31064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1671320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idx="15"/>
          </p:nvPr>
        </p:nvSpPr>
        <p:spPr>
          <a:xfrm>
            <a:off x="10319386" y="228600"/>
            <a:ext cx="120015" cy="116840"/>
          </a:xfrm>
          <a:solidFill>
            <a:srgbClr val="FFFFFF"/>
          </a:solidFill>
        </p:spPr>
        <p:txBody>
          <a:bodyPr/>
          <a:lstStyle/>
          <a:p>
            <a:pPr algn="r"/>
            <a:fld id="{93BFB4EF-6ACC-4AF3-BE28-C6C77965BA5A}" type="slidenum">
              <a:rPr lang="da-DK" sz="800" b="1" dirty="0">
                <a:solidFill>
                  <a:srgbClr val="000000"/>
                </a:solidFill>
                <a:latin typeface="Arial"/>
              </a:rPr>
              <a:t>5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5F1406E-39A0-FE5E-9DDA-64E86A0C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872" y="560442"/>
            <a:ext cx="5427677" cy="52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GPlot.png" descr="The SGPlot Procedure" title="The SGPlot Procedure">
            <a:extLst>
              <a:ext uri="{FF2B5EF4-FFF2-40B4-BE49-F238E27FC236}">
                <a16:creationId xmlns:a16="http://schemas.microsoft.com/office/drawing/2014/main" id="{098E58C0-06C8-2B89-4D82-17AE4135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33889" y="763813"/>
            <a:ext cx="7759402" cy="58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6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2"/>
          <p:cNvGraphicFramePr>
            <a:graphicFrameLocks noGrp="1"/>
          </p:cNvGraphicFramePr>
          <p:nvPr>
            <p:ph type="tbl" idx="1"/>
          </p:nvPr>
        </p:nvGraphicFramePr>
        <p:xfrm>
          <a:off x="3049270" y="408941"/>
          <a:ext cx="6092190" cy="3184525"/>
        </p:xfrm>
        <a:graphic>
          <a:graphicData uri="http://schemas.openxmlformats.org/drawingml/2006/table">
            <a:tbl>
              <a:tblPr/>
              <a:tblGrid>
                <a:gridCol w="1488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/>
                        <a:t>Enhed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/>
                        <a:t>Forbrug år til dato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/>
                        <a:t>Forventet budget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/>
                        <a:t>Forventet forbrug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/>
                        <a:t>Forventet resultat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Fælles poster: Tilst dagtilbud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5.558.407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11.380.345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9.191.580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2.188.765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Æsken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3.076.181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4.752.390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4.512.162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240.228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Børnehuset Mælkevejen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3.986.120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5.568.936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5.864.580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-295.644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Spiloppen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4.904.611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6.292.848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6.777.028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-484.180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Søhøjen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6.123.322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8.547.649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8.835.212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-287.563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Vuggestuen Solstrålen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3.322.988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4.340.344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4.879.991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-539.647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Børnehuset Valhalla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3.800.739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4.897.333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5.471.258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-573.925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Snurretoppen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3.578.052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4.802.800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4.945.087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-142.287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Det Blå Hus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4.682.937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6.646.290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7.080.202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-433.911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Dagplejen i Tilst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405.098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805.506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405.947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399.559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Livstræet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2.367.195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3.437.502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3.593.349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-155.847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b="1" dirty="0"/>
                        <a:t>I alt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b="1" dirty="0"/>
                        <a:t>41.805.650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b="1" dirty="0"/>
                        <a:t>61.471.942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b="1" dirty="0"/>
                        <a:t>61.556.395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b="1" dirty="0"/>
                        <a:t>-84.453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1" name="Textbox 33"/>
          <p:cNvSpPr txBox="1"/>
          <p:nvPr/>
        </p:nvSpPr>
        <p:spPr>
          <a:xfrm>
            <a:off x="2855595" y="3656965"/>
            <a:ext cx="46570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Forventet budget = Oprindeligt budget + modtagne ekstrabevillinger + forventede ekstrabevillinger</a:t>
            </a:r>
            <a:endParaRPr lang="da-DK" dirty="0"/>
          </a:p>
        </p:txBody>
      </p:sp>
      <p:sp>
        <p:nvSpPr>
          <p:cNvPr id="42" name="Textbox 34"/>
          <p:cNvSpPr txBox="1"/>
          <p:nvPr/>
        </p:nvSpPr>
        <p:spPr>
          <a:xfrm>
            <a:off x="2855596" y="3837305"/>
            <a:ext cx="3312125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Forventet forbrug = Faktisk forbrug d.d. + prognose for resten af året</a:t>
            </a:r>
            <a:endParaRPr lang="da-DK" dirty="0"/>
          </a:p>
        </p:txBody>
      </p:sp>
      <p:sp>
        <p:nvSpPr>
          <p:cNvPr id="43" name="Textbox 35"/>
          <p:cNvSpPr txBox="1"/>
          <p:nvPr/>
        </p:nvSpPr>
        <p:spPr>
          <a:xfrm>
            <a:off x="2855595" y="4017645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sp>
        <p:nvSpPr>
          <p:cNvPr id="44" name="Textbox 36"/>
          <p:cNvSpPr txBox="1"/>
          <p:nvPr/>
        </p:nvSpPr>
        <p:spPr>
          <a:xfrm>
            <a:off x="2855595" y="4197985"/>
            <a:ext cx="213520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80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graphicFrame>
        <p:nvGraphicFramePr>
          <p:cNvPr id="45" name="Table 37"/>
          <p:cNvGraphicFramePr>
            <a:graphicFrameLocks noGrp="1"/>
          </p:cNvGraphicFramePr>
          <p:nvPr>
            <p:ph type="tbl" idx="6"/>
          </p:nvPr>
        </p:nvGraphicFramePr>
        <p:xfrm>
          <a:off x="2855595" y="4378325"/>
          <a:ext cx="3021330" cy="1248410"/>
        </p:xfrm>
        <a:graphic>
          <a:graphicData uri="http://schemas.openxmlformats.org/drawingml/2006/table">
            <a:tbl>
              <a:tblPr/>
              <a:tblGrid>
                <a:gridCol w="443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445">
                <a:tc gridSpan="4">
                  <a:txBody>
                    <a:bodyPr/>
                    <a:lstStyle/>
                    <a:p>
                      <a:pPr algn="ctr"/>
                      <a:r>
                        <a:rPr lang="da-DK" sz="900" b="1" dirty="0"/>
                        <a:t>Børnetal i gennemsnit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/>
                        <a:t>År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/>
                        <a:t>0 - Børnehave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/>
                        <a:t>Børnehave - Skole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900" b="1" dirty="0"/>
                        <a:t>I alt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2021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185,8</a:t>
                      </a:r>
                      <a:endParaRPr lang="da-DK" dirty="0"/>
                    </a:p>
                  </a:txBody>
                  <a:tcPr>
                    <a:lnL w="635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280,0</a:t>
                      </a:r>
                      <a:endParaRPr lang="da-DK" dirty="0"/>
                    </a:p>
                  </a:txBody>
                  <a:tcPr>
                    <a:lnL w="635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465,7</a:t>
                      </a:r>
                      <a:endParaRPr lang="da-DK" dirty="0"/>
                    </a:p>
                  </a:txBody>
                  <a:tcPr>
                    <a:lnL w="635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2022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185,0</a:t>
                      </a:r>
                      <a:endParaRPr lang="da-DK" dirty="0"/>
                    </a:p>
                  </a:txBody>
                  <a:tcPr>
                    <a:lnL w="635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276,6</a:t>
                      </a:r>
                      <a:endParaRPr lang="da-DK" dirty="0"/>
                    </a:p>
                  </a:txBody>
                  <a:tcPr>
                    <a:lnL w="635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461,6</a:t>
                      </a:r>
                      <a:endParaRPr lang="da-DK" dirty="0"/>
                    </a:p>
                  </a:txBody>
                  <a:tcPr>
                    <a:lnL w="635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/>
                      <a:r>
                        <a:rPr lang="da-DK" sz="800" dirty="0"/>
                        <a:t>2023</a:t>
                      </a:r>
                      <a:endParaRPr lang="da-DK" dirty="0"/>
                    </a:p>
                  </a:txBody>
                  <a:tcPr>
                    <a:lnL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190,1</a:t>
                      </a:r>
                      <a:endParaRPr lang="da-DK" dirty="0"/>
                    </a:p>
                  </a:txBody>
                  <a:tcPr>
                    <a:lnL w="635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273,9</a:t>
                      </a:r>
                      <a:endParaRPr lang="da-DK" dirty="0"/>
                    </a:p>
                  </a:txBody>
                  <a:tcPr>
                    <a:lnL w="635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800" dirty="0"/>
                        <a:t>464,1</a:t>
                      </a:r>
                      <a:endParaRPr lang="da-DK" dirty="0"/>
                    </a:p>
                  </a:txBody>
                  <a:tcPr>
                    <a:lnL w="635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" name="Textbox 38"/>
          <p:cNvSpPr txBox="1"/>
          <p:nvPr/>
        </p:nvSpPr>
        <p:spPr>
          <a:xfrm>
            <a:off x="2855595" y="5690235"/>
            <a:ext cx="250390" cy="37702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l"/>
            <a:r>
              <a:rPr lang="da-DK" sz="1850" dirty="0">
                <a:solidFill>
                  <a:srgbClr val="000000"/>
                </a:solidFill>
                <a:latin typeface="Arial"/>
              </a:rPr>
              <a:t> </a:t>
            </a:r>
            <a:endParaRPr lang="da-DK" dirty="0"/>
          </a:p>
        </p:txBody>
      </p:sp>
      <p:graphicFrame>
        <p:nvGraphicFramePr>
          <p:cNvPr id="47" name="Table 39"/>
          <p:cNvGraphicFramePr>
            <a:graphicFrameLocks noGrp="1"/>
          </p:cNvGraphicFramePr>
          <p:nvPr>
            <p:ph type="tbl" idx="8"/>
          </p:nvPr>
        </p:nvGraphicFramePr>
        <p:xfrm>
          <a:off x="2855596" y="6023611"/>
          <a:ext cx="2736215" cy="258445"/>
        </p:xfrm>
        <a:graphic>
          <a:graphicData uri="http://schemas.openxmlformats.org/drawingml/2006/table">
            <a:tbl>
              <a:tblPr/>
              <a:tblGrid>
                <a:gridCol w="219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445">
                <a:tc>
                  <a:txBody>
                    <a:bodyPr/>
                    <a:lstStyle/>
                    <a:p>
                      <a:pPr algn="l"/>
                      <a:r>
                        <a:rPr lang="da-DK" sz="900" b="1" dirty="0">
                          <a:solidFill>
                            <a:srgbClr val="FFFFFF"/>
                          </a:solidFill>
                        </a:rPr>
                        <a:t>Samlet pladsudnyttelse pr. sep 2023:</a:t>
                      </a:r>
                      <a:endParaRPr lang="da-DK" dirty="0"/>
                    </a:p>
                  </a:txBody>
                  <a:tcPr>
                    <a:lnL w="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900" b="1" dirty="0">
                          <a:solidFill>
                            <a:srgbClr val="FFFFFF"/>
                          </a:solidFill>
                        </a:rPr>
                        <a:t>62.497</a:t>
                      </a:r>
                      <a:endParaRPr lang="da-DK" dirty="0"/>
                    </a:p>
                  </a:txBody>
                  <a:tcPr>
                    <a:lnL w="0" cap="flat" cmpd="sng" algn="ctr">
                      <a:noFill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1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8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Slide Number Placeholder 1"/>
          <p:cNvSpPr>
            <a:spLocks noGrp="1"/>
          </p:cNvSpPr>
          <p:nvPr>
            <p:ph type="sldNum" idx="9"/>
          </p:nvPr>
        </p:nvSpPr>
        <p:spPr>
          <a:xfrm>
            <a:off x="10319386" y="228600"/>
            <a:ext cx="120015" cy="116840"/>
          </a:xfrm>
          <a:solidFill>
            <a:srgbClr val="FFFFFF"/>
          </a:solidFill>
        </p:spPr>
        <p:txBody>
          <a:bodyPr/>
          <a:lstStyle/>
          <a:p>
            <a:pPr algn="r"/>
            <a:fld id="{93BFB4EF-6ACC-4AF3-BE28-C6C77965BA5A}" type="slidenum">
              <a:rPr lang="da-DK" sz="800" b="1" dirty="0">
                <a:solidFill>
                  <a:srgbClr val="000000"/>
                </a:solidFill>
                <a:latin typeface="Arial"/>
              </a:rPr>
              <a:t>7</a:t>
            </a:fld>
            <a:endParaRPr lang="da-DK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7E17E6F9-48C6-66D3-1798-7F8CAF69442C}"/>
              </a:ext>
            </a:extLst>
          </p:cNvPr>
          <p:cNvSpPr txBox="1"/>
          <p:nvPr/>
        </p:nvSpPr>
        <p:spPr>
          <a:xfrm>
            <a:off x="3047301" y="-120356"/>
            <a:ext cx="6094602" cy="7102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Forventet resultat: -84.453 kr.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forventer at midlerne til H-børn vil blive forlænget året ud, medmindre børnene går ud af institutionerne. Forventede tillægsbevillinger er lagt ind.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forudsætter at modtage det samme beløb til H-børn som i budget 2022.  Men pt. mangler vi i kr.  672.000 i forhold til det forventede. 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Midler fra ministeriet vedr. Puljemidler 0-2 år er lagt ind som en forventet indtægt på de enkelte institutioner. Dagtilbuddet er reduceret med kr. 800.000 sammenlignet med kr. 2019-2022.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Bef>
                <a:spcPts val="600"/>
              </a:spcBef>
              <a:spcAft>
                <a:spcPts val="675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har budgetteret med en ekstrabevilling på kr. 350.000 vedr. to-sprogstillæg, ekstrabevillingen gives ved udgangen af året. I 2022 var ekstrabevillingen på kr. 362.780.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Grundet opstart af ny afdeling er der tomme pladser og interval pladser der ikke er udnyttet i samme omfang som de foregående år.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Kort beskrivelse af regnskabsresultatet:  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Bef>
                <a:spcPts val="600"/>
              </a:spcBef>
              <a:spcAft>
                <a:spcPts val="675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Der er flere ukendte faktorer der er med til at påvirke det endelige resultat.  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50"/>
              </a:lnSpc>
              <a:spcBef>
                <a:spcPts val="600"/>
              </a:spcBef>
              <a:spcAft>
                <a:spcPts val="675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Spiloppen har økonomisk været usædvanlig hårdt ramt af afskedigelser og sygdom. Derudover har det ikke været muligt at udnytte intervalpladserne. 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0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B9484A22-DAFD-9440-781F-D0CAF3D69385}"/>
              </a:ext>
            </a:extLst>
          </p:cNvPr>
          <p:cNvSpPr txBox="1"/>
          <p:nvPr/>
        </p:nvSpPr>
        <p:spPr>
          <a:xfrm>
            <a:off x="1426128" y="0"/>
            <a:ext cx="7499059" cy="6684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Bef>
                <a:spcPts val="600"/>
              </a:spcBef>
              <a:spcAft>
                <a:spcPts val="675"/>
              </a:spcAft>
            </a:pPr>
            <a:r>
              <a:rPr lang="da-DK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Børn med v-midler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675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Særligt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Søhøjen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har historisk mellem 7 - 10 børn med v-midler, hvilket ikke er tilfældet i år. Vi havde haft en forventning om, at der fremadrettet var kommet flere børn med V-midler, derfor havde vi i første omgang ikke reduceret markant i personalegruppen.  Det har efterfølgende været nødvendigt.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350"/>
              </a:lnSpc>
              <a:spcBef>
                <a:spcPts val="600"/>
              </a:spcBef>
              <a:spcAft>
                <a:spcPts val="675"/>
              </a:spcAft>
            </a:pPr>
            <a:r>
              <a:rPr lang="da-DK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Børneindtag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675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forventede at vores intervalpladser blev fyldt op pr 1.10 ifølge aftale med PLAN med afsæt i pladsprognoserne. Det er de ikke tilfældet hvilket påvirker det endelige resultat.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50"/>
              </a:lnSpc>
              <a:spcBef>
                <a:spcPts val="600"/>
              </a:spcBef>
              <a:spcAft>
                <a:spcPts val="675"/>
              </a:spcAft>
            </a:pPr>
            <a:r>
              <a:rPr lang="da-DK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Affaldssortering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675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Der er forsat usikkerhed forbundet med udgifter til det nye affaldssorteringssystem. </a:t>
            </a:r>
            <a:endParaRPr lang="da-DK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a-DK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prioriterer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efteruddannelse af medarbejdere på to årlige læringsdage, opstart af ny afdeling. 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har lavet en økonomisk opbremsning, for at få dagtilbuddets økonomi i balance også ind i 2024, hvilket også afspejles i det forventede resultat. Det forventede </a:t>
            </a:r>
            <a:r>
              <a:rPr lang="da-D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akk</a:t>
            </a: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resultat ser bedre ud pr. september måned sammenholdt med det forventede resultat i maj måned. Dette skyldes den økonomiske opbremsning for at få dagtilbuddet i balance ind i 2024.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a-DK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Forventet akkumuleret resultat i forhold til forventet budget: 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Forventet akkumuleret resultat: 540.510 kr.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Forventet akkumuleret resultat i procent: 0,88%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6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976</Words>
  <Application>Microsoft Office PowerPoint</Application>
  <PresentationFormat>Widescreen</PresentationFormat>
  <Paragraphs>331</Paragraphs>
  <Slides>39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Courier New</vt:lpstr>
      <vt:lpstr>Lucida Console</vt:lpstr>
      <vt:lpstr>Times New Roman</vt:lpstr>
      <vt:lpstr>Office-tema</vt:lpstr>
      <vt:lpstr>Acrobat Document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Data på udsathed i Tilst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Data på udsathed i Tilst  PPR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Tilst skole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Data på udsathed i Tilst  Familie centeret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på udsathed i Tilst dagtilbud</dc:title>
  <dc:creator>Morten Berg</dc:creator>
  <cp:lastModifiedBy>Morten Berg</cp:lastModifiedBy>
  <cp:revision>6</cp:revision>
  <cp:lastPrinted>2023-10-26T14:34:40Z</cp:lastPrinted>
  <dcterms:created xsi:type="dcterms:W3CDTF">2022-11-22T09:05:21Z</dcterms:created>
  <dcterms:modified xsi:type="dcterms:W3CDTF">2023-10-26T14:44:42Z</dcterms:modified>
</cp:coreProperties>
</file>