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8CAE6F9-4512-4DE2-9845-37AC8E89F65B}">
  <a:tblStyle styleId="{A8CAE6F9-4512-4DE2-9845-37AC8E89F65B}" styleName="ODS Style 1">
    <a:wholeTbl>
      <a:tcTxStyle>
        <a:font>
          <a:latin typeface="Albany AMT"/>
          <a:ea typeface=""/>
          <a:cs typeface=""/>
        </a:font>
        <a:srgbClr val="000000"/>
      </a:tcTxStyle>
      <a:tcStyle>
        <a:tcBdr>
          <a:left>
            <a:ln w="6350" cmpd="sng">
              <a:solidFill>
                <a:srgbClr val="919191"/>
              </a:solidFill>
            </a:ln>
          </a:left>
          <a:right>
            <a:ln w="6350" cmpd="sng">
              <a:solidFill>
                <a:srgbClr val="919191"/>
              </a:solidFill>
            </a:ln>
          </a:right>
          <a:top>
            <a:ln w="6350" cmpd="sng">
              <a:solidFill>
                <a:srgbClr val="919191"/>
              </a:solidFill>
            </a:ln>
          </a:top>
          <a:bottom>
            <a:ln w="6350" cmpd="sng">
              <a:solidFill>
                <a:srgbClr val="91919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rgbClr val="FFFFFF"/>
          </a:solidFill>
        </a:fill>
      </a:tcStyle>
    </a:wholeTbl>
  </a:tblStyle>
  <a:tblStyle styleId="{22E0995A-81EF-4CF5-B1F9-2F3BDEE5C0FB}" styleName="ODS Style 2">
    <a:wholeTbl>
      <a:tcTxStyle>
        <a:font>
          <a:latin typeface="Albany AMT"/>
          <a:ea typeface=""/>
          <a:cs typeface=""/>
        </a:font>
        <a:srgbClr val="000000"/>
      </a:tcTxStyle>
      <a:tcStyle>
        <a:tcBdr>
          <a:left>
            <a:ln w="0" cmpd="sng">
              <a:solidFill>
                <a:srgbClr val="919191"/>
              </a:solidFill>
            </a:ln>
          </a:left>
          <a:right>
            <a:ln w="0" cmpd="sng">
              <a:solidFill>
                <a:srgbClr val="919191"/>
              </a:solidFill>
            </a:ln>
          </a:right>
          <a:top>
            <a:ln w="0" cmpd="sng">
              <a:solidFill>
                <a:srgbClr val="919191"/>
              </a:solidFill>
            </a:ln>
          </a:top>
          <a:bottom>
            <a:ln w="0" cmpd="sng">
              <a:solidFill>
                <a:srgbClr val="919191"/>
              </a:solidFill>
            </a:ln>
          </a:bottom>
          <a:insideH>
            <a:ln w="12700" cmpd="sng">
              <a:solidFill>
                <a:srgbClr val="919191"/>
              </a:solidFill>
            </a:ln>
          </a:insideH>
          <a:insideV>
            <a:ln w="12700" cmpd="sng">
              <a:solidFill>
                <a:srgbClr val="919191"/>
              </a:solidFill>
            </a:ln>
          </a:insideV>
        </a:tcBdr>
        <a:fill>
          <a:solidFill>
            <a:srgbClr val="FFFFFF"/>
          </a:solidFill>
        </a:fill>
      </a:tcStyle>
    </a:wholeTbl>
  </a:tblStyle>
  <a:tblStyle styleId="{ECAD6E94-7821-428A-8524-3974EAF4DFF2}" styleName="ODS Style 3">
    <a:wholeTbl>
      <a:tcTxStyle>
        <a:font>
          <a:latin typeface="Albany AMT"/>
          <a:ea typeface=""/>
          <a:cs typeface=""/>
        </a:font>
        <a:srgbClr val="000000"/>
      </a:tcTxStyle>
      <a:tcStyle>
        <a:tcBdr>
          <a:left>
            <a:ln w="6350" cmpd="sng">
              <a:solidFill>
                <a:srgbClr val="919191"/>
              </a:solidFill>
            </a:ln>
          </a:left>
          <a:right>
            <a:ln w="6350" cmpd="sng">
              <a:solidFill>
                <a:srgbClr val="919191"/>
              </a:solidFill>
            </a:ln>
          </a:right>
          <a:top>
            <a:ln w="6350" cmpd="sng">
              <a:solidFill>
                <a:srgbClr val="919191"/>
              </a:solidFill>
            </a:ln>
          </a:top>
          <a:bottom>
            <a:ln w="6350" cmpd="sng">
              <a:solidFill>
                <a:srgbClr val="919191"/>
              </a:solidFill>
            </a:ln>
          </a:bottom>
          <a:insideH>
            <a:ln w="12700" cmpd="sng">
              <a:solidFill>
                <a:srgbClr val="919191"/>
              </a:solidFill>
            </a:ln>
          </a:insideH>
          <a:insideV>
            <a:ln w="12700" cmpd="sng">
              <a:solidFill>
                <a:srgbClr val="919191"/>
              </a:solidFill>
            </a:ln>
          </a:insideV>
        </a:tcBdr>
        <a:fill>
          <a:solidFill>
            <a:srgbClr val="FFFFFF"/>
          </a:solidFill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2694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ODS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28600" y="408940"/>
            <a:ext cx="868680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28600" y="589280"/>
            <a:ext cx="868680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3"/>
          </p:nvPr>
        </p:nvSpPr>
        <p:spPr>
          <a:xfrm>
            <a:off x="228600" y="769620"/>
            <a:ext cx="868680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4"/>
          </p:nvPr>
        </p:nvSpPr>
        <p:spPr>
          <a:xfrm>
            <a:off x="228600" y="949960"/>
            <a:ext cx="868680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5"/>
          </p:nvPr>
        </p:nvSpPr>
        <p:spPr>
          <a:xfrm>
            <a:off x="228600" y="1130300"/>
            <a:ext cx="868680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6"/>
          </p:nvPr>
        </p:nvSpPr>
        <p:spPr>
          <a:xfrm>
            <a:off x="228600" y="1310640"/>
            <a:ext cx="868680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7"/>
          </p:nvPr>
        </p:nvSpPr>
        <p:spPr>
          <a:xfrm>
            <a:off x="228600" y="1490980"/>
            <a:ext cx="868680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8"/>
          </p:nvPr>
        </p:nvSpPr>
        <p:spPr>
          <a:xfrm>
            <a:off x="228600" y="1671320"/>
            <a:ext cx="868680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9"/>
          </p:nvPr>
        </p:nvSpPr>
        <p:spPr>
          <a:xfrm>
            <a:off x="228600" y="1851660"/>
            <a:ext cx="8686800" cy="4673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3"/>
          </p:nvPr>
        </p:nvSpPr>
        <p:spPr>
          <a:xfrm>
            <a:off x="228600" y="2382520"/>
            <a:ext cx="8686800" cy="2336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14"/>
          </p:nvPr>
        </p:nvSpPr>
        <p:spPr>
          <a:xfrm>
            <a:off x="228600" y="2679700"/>
            <a:ext cx="8686800" cy="1752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3" name="Slide Number Placeholder"/>
          <p:cNvSpPr>
            <a:spLocks noGrp="1"/>
          </p:cNvSpPr>
          <p:nvPr>
            <p:ph type="sldNum" sz="quarter" idx="15"/>
          </p:nvPr>
        </p:nvSpPr>
        <p:spPr>
          <a:xfrm>
            <a:off x="8795385" y="228600"/>
            <a:ext cx="120015" cy="116840"/>
          </a:xfrm>
        </p:spPr>
        <p:txBody>
          <a:bodyPr/>
          <a:lstStyle/>
          <a:p>
            <a:fld id="{73F4057D-F82C-42A0-8284-22B6FFF0AB8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AC7D-4248-425B-9A90-19D17D285B60}" type="datetimeFigureOut">
              <a:rPr lang="da-DK" smtClean="0"/>
              <a:t>07-08-2023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F30E-81E2-4322-A239-C87991F92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840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AC7D-4248-425B-9A90-19D17D285B60}" type="datetimeFigureOut">
              <a:rPr lang="da-DK" smtClean="0"/>
              <a:t>07-08-2023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F30E-81E2-4322-A239-C87991F92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242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AC7D-4248-425B-9A90-19D17D285B60}" type="datetimeFigureOut">
              <a:rPr lang="da-DK" smtClean="0"/>
              <a:t>07-08-2023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F30E-81E2-4322-A239-C87991F92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5013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AC7D-4248-425B-9A90-19D17D285B60}" type="datetimeFigureOut">
              <a:rPr lang="da-DK" smtClean="0"/>
              <a:t>07-08-2023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F30E-81E2-4322-A239-C87991F92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6721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AC7D-4248-425B-9A90-19D17D285B60}" type="datetimeFigureOut">
              <a:rPr lang="da-DK" smtClean="0"/>
              <a:t>07-08-2023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F30E-81E2-4322-A239-C87991F92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655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AC7D-4248-425B-9A90-19D17D285B60}" type="datetimeFigureOut">
              <a:rPr lang="da-DK" smtClean="0"/>
              <a:t>07-08-2023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F30E-81E2-4322-A239-C87991F92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556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ODS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28600" y="408940"/>
            <a:ext cx="868680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28600" y="589280"/>
            <a:ext cx="8686800" cy="2336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3"/>
          </p:nvPr>
        </p:nvSpPr>
        <p:spPr>
          <a:xfrm>
            <a:off x="228600" y="886460"/>
            <a:ext cx="868680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4"/>
          </p:nvPr>
        </p:nvSpPr>
        <p:spPr>
          <a:xfrm>
            <a:off x="228600" y="1066800"/>
            <a:ext cx="8686800" cy="1752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5"/>
          </p:nvPr>
        </p:nvSpPr>
        <p:spPr>
          <a:xfrm>
            <a:off x="228600" y="1305560"/>
            <a:ext cx="868680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6"/>
          </p:nvPr>
        </p:nvSpPr>
        <p:spPr>
          <a:xfrm>
            <a:off x="228600" y="1485900"/>
            <a:ext cx="8686800" cy="350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7"/>
          </p:nvPr>
        </p:nvSpPr>
        <p:spPr>
          <a:xfrm>
            <a:off x="228600" y="1899920"/>
            <a:ext cx="868680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8"/>
          </p:nvPr>
        </p:nvSpPr>
        <p:spPr>
          <a:xfrm>
            <a:off x="228600" y="2080260"/>
            <a:ext cx="8686800" cy="1752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9"/>
          </p:nvPr>
        </p:nvSpPr>
        <p:spPr>
          <a:xfrm>
            <a:off x="228600" y="2319020"/>
            <a:ext cx="8686800" cy="1752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3"/>
          </p:nvPr>
        </p:nvSpPr>
        <p:spPr>
          <a:xfrm>
            <a:off x="228600" y="2557780"/>
            <a:ext cx="8686800" cy="350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14"/>
          </p:nvPr>
        </p:nvSpPr>
        <p:spPr>
          <a:xfrm>
            <a:off x="228600" y="2971800"/>
            <a:ext cx="8686800" cy="1752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5"/>
          </p:nvPr>
        </p:nvSpPr>
        <p:spPr>
          <a:xfrm>
            <a:off x="228600" y="3210560"/>
            <a:ext cx="8686800" cy="1752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idx="16"/>
          </p:nvPr>
        </p:nvSpPr>
        <p:spPr>
          <a:xfrm>
            <a:off x="228600" y="3449320"/>
            <a:ext cx="8686800" cy="350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idx="17"/>
          </p:nvPr>
        </p:nvSpPr>
        <p:spPr>
          <a:xfrm>
            <a:off x="228600" y="3863340"/>
            <a:ext cx="868680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idx="18"/>
          </p:nvPr>
        </p:nvSpPr>
        <p:spPr>
          <a:xfrm>
            <a:off x="228600" y="4043680"/>
            <a:ext cx="8686800" cy="350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idx="19"/>
          </p:nvPr>
        </p:nvSpPr>
        <p:spPr>
          <a:xfrm>
            <a:off x="228600" y="4457700"/>
            <a:ext cx="8686800" cy="350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idx="20"/>
          </p:nvPr>
        </p:nvSpPr>
        <p:spPr>
          <a:xfrm>
            <a:off x="228600" y="4871720"/>
            <a:ext cx="868680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idx="21"/>
          </p:nvPr>
        </p:nvSpPr>
        <p:spPr>
          <a:xfrm>
            <a:off x="228600" y="5052060"/>
            <a:ext cx="8686800" cy="350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20" name="Slide Number Placeholder"/>
          <p:cNvSpPr>
            <a:spLocks noGrp="1"/>
          </p:cNvSpPr>
          <p:nvPr>
            <p:ph type="sldNum" sz="quarter" idx="22"/>
          </p:nvPr>
        </p:nvSpPr>
        <p:spPr>
          <a:xfrm>
            <a:off x="8795385" y="228600"/>
            <a:ext cx="120015" cy="116840"/>
          </a:xfrm>
        </p:spPr>
        <p:txBody>
          <a:bodyPr/>
          <a:lstStyle/>
          <a:p>
            <a:fld id="{73F4057D-F82C-42A0-8284-22B6FFF0AB8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ODS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ble Placeholder 1"/>
          <p:cNvSpPr>
            <a:spLocks noGrp="1"/>
          </p:cNvSpPr>
          <p:nvPr>
            <p:ph type="tbl" idx="1"/>
          </p:nvPr>
        </p:nvSpPr>
        <p:spPr>
          <a:xfrm>
            <a:off x="1293495" y="408940"/>
            <a:ext cx="2774315" cy="1721485"/>
          </a:xfrm>
        </p:spPr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80745" y="2193925"/>
            <a:ext cx="128905" cy="2698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idx="3"/>
          </p:nvPr>
        </p:nvSpPr>
        <p:spPr>
          <a:xfrm>
            <a:off x="880745" y="2527300"/>
            <a:ext cx="3599815" cy="2698115"/>
          </a:xfrm>
        </p:spPr>
      </p:sp>
      <p:sp>
        <p:nvSpPr>
          <p:cNvPr id="5" name="Table Placeholder 4"/>
          <p:cNvSpPr>
            <a:spLocks noGrp="1"/>
          </p:cNvSpPr>
          <p:nvPr>
            <p:ph type="tbl" idx="4"/>
          </p:nvPr>
        </p:nvSpPr>
        <p:spPr>
          <a:xfrm>
            <a:off x="4819015" y="408940"/>
            <a:ext cx="3288665" cy="3291840"/>
          </a:xfrm>
        </p:spPr>
      </p:sp>
      <p:sp>
        <p:nvSpPr>
          <p:cNvPr id="6" name="Slide Number Placeholder"/>
          <p:cNvSpPr>
            <a:spLocks noGrp="1"/>
          </p:cNvSpPr>
          <p:nvPr>
            <p:ph type="sldNum" sz="quarter" idx="5"/>
          </p:nvPr>
        </p:nvSpPr>
        <p:spPr>
          <a:xfrm>
            <a:off x="8795385" y="228600"/>
            <a:ext cx="120015" cy="116840"/>
          </a:xfrm>
        </p:spPr>
        <p:txBody>
          <a:bodyPr/>
          <a:lstStyle/>
          <a:p>
            <a:fld id="{73F4057D-F82C-42A0-8284-22B6FFF0AB8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ODS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ble Placeholder 1"/>
          <p:cNvSpPr>
            <a:spLocks noGrp="1"/>
          </p:cNvSpPr>
          <p:nvPr>
            <p:ph type="tbl" idx="1"/>
          </p:nvPr>
        </p:nvSpPr>
        <p:spPr>
          <a:xfrm>
            <a:off x="1525270" y="408940"/>
            <a:ext cx="6092190" cy="3184525"/>
          </a:xfrm>
        </p:spPr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331595" y="3656965"/>
            <a:ext cx="4464685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3"/>
          </p:nvPr>
        </p:nvSpPr>
        <p:spPr>
          <a:xfrm>
            <a:off x="1331595" y="3837305"/>
            <a:ext cx="313436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4"/>
          </p:nvPr>
        </p:nvSpPr>
        <p:spPr>
          <a:xfrm>
            <a:off x="1331595" y="4017645"/>
            <a:ext cx="9144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5"/>
          </p:nvPr>
        </p:nvSpPr>
        <p:spPr>
          <a:xfrm>
            <a:off x="1331595" y="4197985"/>
            <a:ext cx="9144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7" name="Table Placeholder 6"/>
          <p:cNvSpPr>
            <a:spLocks noGrp="1"/>
          </p:cNvSpPr>
          <p:nvPr>
            <p:ph type="tbl" idx="6"/>
          </p:nvPr>
        </p:nvSpPr>
        <p:spPr>
          <a:xfrm>
            <a:off x="1331595" y="4378325"/>
            <a:ext cx="3021330" cy="1248410"/>
          </a:xfrm>
        </p:spPr>
      </p:sp>
      <p:sp>
        <p:nvSpPr>
          <p:cNvPr id="8" name="Text Placeholder 7"/>
          <p:cNvSpPr>
            <a:spLocks noGrp="1"/>
          </p:cNvSpPr>
          <p:nvPr>
            <p:ph type="body" idx="7"/>
          </p:nvPr>
        </p:nvSpPr>
        <p:spPr>
          <a:xfrm>
            <a:off x="1331595" y="5690235"/>
            <a:ext cx="128905" cy="2698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9" name="Table Placeholder 8"/>
          <p:cNvSpPr>
            <a:spLocks noGrp="1"/>
          </p:cNvSpPr>
          <p:nvPr>
            <p:ph type="tbl" idx="8"/>
          </p:nvPr>
        </p:nvSpPr>
        <p:spPr>
          <a:xfrm>
            <a:off x="1331595" y="6023610"/>
            <a:ext cx="2799715" cy="258445"/>
          </a:xfrm>
        </p:spPr>
      </p:sp>
      <p:sp>
        <p:nvSpPr>
          <p:cNvPr id="10" name="Slide Number Placeholder"/>
          <p:cNvSpPr>
            <a:spLocks noGrp="1"/>
          </p:cNvSpPr>
          <p:nvPr>
            <p:ph type="sldNum" sz="quarter" idx="9"/>
          </p:nvPr>
        </p:nvSpPr>
        <p:spPr>
          <a:xfrm>
            <a:off x="8795385" y="228600"/>
            <a:ext cx="120015" cy="116840"/>
          </a:xfrm>
        </p:spPr>
        <p:txBody>
          <a:bodyPr/>
          <a:lstStyle/>
          <a:p>
            <a:fld id="{73F4057D-F82C-42A0-8284-22B6FFF0AB8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ODS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>
          <a:xfrm>
            <a:off x="1524000" y="408940"/>
            <a:ext cx="6096000" cy="4572000"/>
          </a:xfrm>
        </p:spPr>
      </p:sp>
      <p:sp>
        <p:nvSpPr>
          <p:cNvPr id="3" name="Slide Number Placeholder"/>
          <p:cNvSpPr>
            <a:spLocks noGrp="1"/>
          </p:cNvSpPr>
          <p:nvPr>
            <p:ph type="sldNum" sz="quarter" idx="2"/>
          </p:nvPr>
        </p:nvSpPr>
        <p:spPr>
          <a:xfrm>
            <a:off x="8795385" y="228600"/>
            <a:ext cx="120015" cy="116840"/>
          </a:xfrm>
        </p:spPr>
        <p:txBody>
          <a:bodyPr/>
          <a:lstStyle/>
          <a:p>
            <a:fld id="{73F4057D-F82C-42A0-8284-22B6FFF0AB8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ODS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>
          <a:xfrm>
            <a:off x="1524000" y="408940"/>
            <a:ext cx="6096000" cy="4572000"/>
          </a:xfrm>
        </p:spPr>
      </p:sp>
      <p:sp>
        <p:nvSpPr>
          <p:cNvPr id="3" name="Slide Number Placeholder"/>
          <p:cNvSpPr>
            <a:spLocks noGrp="1"/>
          </p:cNvSpPr>
          <p:nvPr>
            <p:ph type="sldNum" sz="quarter" idx="2"/>
          </p:nvPr>
        </p:nvSpPr>
        <p:spPr>
          <a:xfrm>
            <a:off x="8795385" y="228600"/>
            <a:ext cx="120015" cy="116840"/>
          </a:xfrm>
        </p:spPr>
        <p:txBody>
          <a:bodyPr/>
          <a:lstStyle/>
          <a:p>
            <a:fld id="{73F4057D-F82C-42A0-8284-22B6FFF0AB8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AC7D-4248-425B-9A90-19D17D285B60}" type="datetimeFigureOut">
              <a:rPr lang="da-DK" smtClean="0"/>
              <a:t>07-08-2023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F30E-81E2-4322-A239-C87991F92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02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AC7D-4248-425B-9A90-19D17D285B60}" type="datetimeFigureOut">
              <a:rPr lang="da-DK" smtClean="0"/>
              <a:t>07-08-2023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F30E-81E2-4322-A239-C87991F92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0930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AC7D-4248-425B-9A90-19D17D285B60}" type="datetimeFigureOut">
              <a:rPr lang="da-DK" smtClean="0"/>
              <a:t>07-08-2023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F30E-81E2-4322-A239-C87991F92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552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rgbClr val="FFFFFF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Placeholder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Click to edit Master title style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idx="1"/>
          </p:nvPr>
        </p:nvSpPr>
        <p:spPr>
          <a:xfrm>
            <a:off x="228600" y="1435100"/>
            <a:ext cx="8686800" cy="4765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58" name="Date Placeholder"/>
          <p:cNvSpPr>
            <a:spLocks noGrp="1"/>
          </p:cNvSpPr>
          <p:nvPr>
            <p:ph type="dt" sz="half" idx="2"/>
          </p:nvPr>
        </p:nvSpPr>
        <p:spPr>
          <a:xfrm>
            <a:off x="228600" y="6264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2EA78-161A-4A0F-8456-7D4474188FBA}" type="datetimeFigureOut">
              <a:rPr lang="da-DK" smtClean="0"/>
              <a:pPr/>
              <a:t>07-08-2023</a:t>
            </a:fld>
            <a:endParaRPr lang="da-DK"/>
          </a:p>
        </p:txBody>
      </p:sp>
      <p:sp>
        <p:nvSpPr>
          <p:cNvPr id="59" name="Footer Placeholder"/>
          <p:cNvSpPr>
            <a:spLocks noGrp="1"/>
          </p:cNvSpPr>
          <p:nvPr>
            <p:ph type="ftr" sz="quarter" idx="3"/>
          </p:nvPr>
        </p:nvSpPr>
        <p:spPr>
          <a:xfrm>
            <a:off x="3124200" y="62642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0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6781800" y="6264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4057D-F82C-42A0-8284-22B6FFF0AB8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1100" kern="1200">
          <a:solidFill>
            <a:srgbClr val="000000"/>
          </a:solidFill>
          <a:latin typeface="+mj-lt"/>
        </a:defRPr>
      </a:lvl1pPr>
      <a:lvl2pPr algn="ctr" rtl="0" fontAlgn="base">
        <a:spcBef>
          <a:spcPct val="0"/>
        </a:spcBef>
        <a:spcAft>
          <a:spcPct val="0"/>
        </a:spcAft>
        <a:defRPr sz="1100">
          <a:solidFill>
            <a:srgbClr val="000000"/>
          </a:solidFill>
          <a:latin typeface="+mj-lt" charset="0"/>
        </a:defRPr>
      </a:lvl2pPr>
      <a:lvl3pPr algn="ctr" rtl="0" fontAlgn="base">
        <a:spcBef>
          <a:spcPct val="0"/>
        </a:spcBef>
        <a:spcAft>
          <a:spcPct val="0"/>
        </a:spcAft>
        <a:defRPr sz="1100">
          <a:solidFill>
            <a:srgbClr val="000000"/>
          </a:solidFill>
          <a:latin typeface="+mj-lt" charset="0"/>
        </a:defRPr>
      </a:lvl3pPr>
      <a:lvl4pPr algn="ctr" rtl="0" fontAlgn="base">
        <a:spcBef>
          <a:spcPct val="0"/>
        </a:spcBef>
        <a:spcAft>
          <a:spcPct val="0"/>
        </a:spcAft>
        <a:defRPr sz="1100">
          <a:solidFill>
            <a:srgbClr val="000000"/>
          </a:solidFill>
          <a:latin typeface="+mj-lt" charset="0"/>
        </a:defRPr>
      </a:lvl4pPr>
      <a:lvl5pPr algn="ctr" rtl="0" fontAlgn="base">
        <a:spcBef>
          <a:spcPct val="0"/>
        </a:spcBef>
        <a:spcAft>
          <a:spcPct val="0"/>
        </a:spcAft>
        <a:defRPr sz="1100">
          <a:solidFill>
            <a:srgbClr val="000000"/>
          </a:solidFill>
          <a:latin typeface="+mj-lt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00">
          <a:solidFill>
            <a:srgbClr val="000000"/>
          </a:solidFill>
          <a:latin typeface="+mj-l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00">
          <a:solidFill>
            <a:srgbClr val="000000"/>
          </a:solidFill>
          <a:latin typeface="+mj-l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00">
          <a:solidFill>
            <a:srgbClr val="000000"/>
          </a:solidFill>
          <a:latin typeface="+mj-l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00">
          <a:solidFill>
            <a:srgbClr val="000000"/>
          </a:solidFill>
          <a:latin typeface="+mj-lt" charset="0"/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00"/>
          </a:solidFill>
          <a:latin typeface="+mn-lt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0000"/>
          </a:solidFill>
          <a:latin typeface="+mn-lt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00"/>
          </a:solidFill>
          <a:latin typeface="+mn-lt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00"/>
          </a:solidFill>
          <a:latin typeface="+mn-lt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00"/>
          </a:solidFill>
          <a:latin typeface="+mn-lt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0000"/>
          </a:solidFill>
          <a:latin typeface="+mn-lt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0000"/>
          </a:solidFill>
          <a:latin typeface="+mn-lt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0000"/>
          </a:solidFill>
          <a:latin typeface="+mn-lt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0000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rgbClr val="000000"/>
          </a:solidFill>
          <a:latin typeface="+mn-lt"/>
        </a:defRPr>
      </a:lvl1pPr>
      <a:lvl2pPr marL="457200" algn="l" defTabSz="914400" rtl="0" eaLnBrk="1" latinLnBrk="0" hangingPunct="1">
        <a:defRPr sz="1800" kern="1200">
          <a:solidFill>
            <a:srgbClr val="000000"/>
          </a:solidFill>
          <a:latin typeface="+mn-lt"/>
        </a:defRPr>
      </a:lvl2pPr>
      <a:lvl3pPr marL="914400" algn="l" defTabSz="914400" rtl="0" eaLnBrk="1" latinLnBrk="0" hangingPunct="1">
        <a:defRPr sz="1800" kern="1200">
          <a:solidFill>
            <a:srgbClr val="000000"/>
          </a:solidFill>
          <a:latin typeface="+mn-lt"/>
        </a:defRPr>
      </a:lvl3pPr>
      <a:lvl4pPr marL="1371600" algn="l" defTabSz="914400" rtl="0" eaLnBrk="1" latinLnBrk="0" hangingPunct="1">
        <a:defRPr sz="1800" kern="1200">
          <a:solidFill>
            <a:srgbClr val="000000"/>
          </a:solidFill>
          <a:latin typeface="+mn-lt"/>
        </a:defRPr>
      </a:lvl4pPr>
      <a:lvl5pPr marL="1828800" algn="l" defTabSz="914400" rtl="0" eaLnBrk="1" latinLnBrk="0" hangingPunct="1">
        <a:defRPr sz="1800" kern="1200">
          <a:solidFill>
            <a:srgbClr val="000000"/>
          </a:solidFill>
          <a:latin typeface="+mn-lt"/>
        </a:defRPr>
      </a:lvl5pPr>
      <a:lvl6pPr marL="2286000" algn="l" defTabSz="914400" rtl="0" eaLnBrk="1" latinLnBrk="0" hangingPunct="1">
        <a:defRPr sz="1800" kern="1200">
          <a:solidFill>
            <a:srgbClr val="000000"/>
          </a:solidFill>
          <a:latin typeface="+mn-lt"/>
        </a:defRPr>
      </a:lvl6pPr>
      <a:lvl7pPr marL="2743200" algn="l" defTabSz="914400" rtl="0" eaLnBrk="1" latinLnBrk="0" hangingPunct="1">
        <a:defRPr sz="1800" kern="1200">
          <a:solidFill>
            <a:srgbClr val="000000"/>
          </a:solidFill>
          <a:latin typeface="+mn-lt"/>
        </a:defRPr>
      </a:lvl7pPr>
      <a:lvl8pPr marL="3200400" algn="l" defTabSz="914400" rtl="0" eaLnBrk="1" latinLnBrk="0" hangingPunct="1">
        <a:defRPr sz="1800" kern="1200">
          <a:solidFill>
            <a:srgbClr val="000000"/>
          </a:solidFill>
          <a:latin typeface="+mn-lt"/>
        </a:defRPr>
      </a:lvl8pPr>
      <a:lvl9pPr marL="3657600" algn="l" defTabSz="914400" rtl="0" eaLnBrk="1" latinLnBrk="0" hangingPunct="1">
        <a:defRPr sz="1800" kern="1200">
          <a:solidFill>
            <a:srgbClr val="000000"/>
          </a:solidFill>
          <a:latin typeface="+mn-l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08940"/>
            <a:ext cx="8686800" cy="11684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589280"/>
            <a:ext cx="8686800" cy="11684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769620"/>
            <a:ext cx="8686800" cy="11684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949960"/>
            <a:ext cx="8686800" cy="11684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130300"/>
            <a:ext cx="8686800" cy="11684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310640"/>
            <a:ext cx="8686800" cy="11684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490980"/>
            <a:ext cx="8686800" cy="11684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1671320"/>
            <a:ext cx="8686800" cy="11684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1851660"/>
            <a:ext cx="8686800" cy="46736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da-DK" sz="3200" dirty="0">
                <a:solidFill>
                  <a:srgbClr val="000000"/>
                </a:solidFill>
                <a:latin typeface="Arial"/>
              </a:rPr>
              <a:t>Tilst dagtilbud</a:t>
            </a:r>
            <a:endParaRPr lang="da-DK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2382520"/>
            <a:ext cx="8686800" cy="23368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da-DK" sz="1600" dirty="0">
                <a:solidFill>
                  <a:srgbClr val="000000"/>
                </a:solidFill>
                <a:latin typeface="Arial"/>
              </a:rPr>
              <a:t>Forventet regnskab og nøgletal pr. 26. maj 2023 14:34:15</a:t>
            </a:r>
            <a:endParaRPr lang="da-DK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2679700"/>
            <a:ext cx="8686800" cy="17526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da-DK" sz="1200" dirty="0">
                <a:solidFill>
                  <a:srgbClr val="000000"/>
                </a:solidFill>
                <a:latin typeface="Arial"/>
              </a:rPr>
              <a:t>2023: Foreløbige tal</a:t>
            </a:r>
            <a:endParaRPr lang="da-DK" dirty="0"/>
          </a:p>
        </p:txBody>
      </p:sp>
      <p:sp>
        <p:nvSpPr>
          <p:cNvPr id="13" name="Slide Number Placeholder 1"/>
          <p:cNvSpPr>
            <a:spLocks noGrp="1"/>
          </p:cNvSpPr>
          <p:nvPr>
            <p:ph type="sldNum" idx="15"/>
          </p:nvPr>
        </p:nvSpPr>
        <p:spPr>
          <a:xfrm>
            <a:off x="8795385" y="228600"/>
            <a:ext cx="120015" cy="116840"/>
          </a:xfrm>
          <a:solidFill>
            <a:srgbClr val="FFFFFF"/>
          </a:solidFill>
        </p:spPr>
        <p:txBody>
          <a:bodyPr/>
          <a:lstStyle/>
          <a:p>
            <a:pPr algn="r"/>
            <a:fld id="{73F4057D-F82C-42A0-8284-22B6FFF0AB89}" type="slidenum">
              <a:rPr lang="da-DK" sz="800" b="1" dirty="0" smtClean="0">
                <a:solidFill>
                  <a:srgbClr val="000000"/>
                </a:solidFill>
                <a:latin typeface="Arial"/>
              </a:rPr>
              <a:t>1</a:t>
            </a:fld>
            <a:endParaRPr lang="da-DK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2"/>
          <p:cNvSpPr txBox="1"/>
          <p:nvPr/>
        </p:nvSpPr>
        <p:spPr>
          <a:xfrm>
            <a:off x="228600" y="408940"/>
            <a:ext cx="8686800" cy="11684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sp>
        <p:nvSpPr>
          <p:cNvPr id="16" name="Textbox 13"/>
          <p:cNvSpPr txBox="1"/>
          <p:nvPr/>
        </p:nvSpPr>
        <p:spPr>
          <a:xfrm>
            <a:off x="228600" y="589280"/>
            <a:ext cx="8686800" cy="23368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l"/>
            <a:r>
              <a:rPr lang="da-DK" sz="1600" b="1" dirty="0">
                <a:solidFill>
                  <a:srgbClr val="000000"/>
                </a:solidFill>
                <a:latin typeface="Arial"/>
              </a:rPr>
              <a:t>Læsevejledning og definitioner</a:t>
            </a:r>
            <a:endParaRPr lang="da-DK" dirty="0"/>
          </a:p>
        </p:txBody>
      </p:sp>
      <p:sp>
        <p:nvSpPr>
          <p:cNvPr id="17" name="Textbox 14"/>
          <p:cNvSpPr txBox="1"/>
          <p:nvPr/>
        </p:nvSpPr>
        <p:spPr>
          <a:xfrm>
            <a:off x="228600" y="886460"/>
            <a:ext cx="8686800" cy="11684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sp>
        <p:nvSpPr>
          <p:cNvPr id="18" name="Textbox 15"/>
          <p:cNvSpPr txBox="1"/>
          <p:nvPr/>
        </p:nvSpPr>
        <p:spPr>
          <a:xfrm>
            <a:off x="228600" y="1066800"/>
            <a:ext cx="8686800" cy="17526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l"/>
            <a:r>
              <a:rPr lang="da-DK" sz="1200" dirty="0">
                <a:solidFill>
                  <a:srgbClr val="000000"/>
                </a:solidFill>
                <a:latin typeface="Arial"/>
              </a:rPr>
              <a:t>Nedenfor kan du læse mere om de begreber og definitioner, der bliver brug i rapporten bl.a. vedr. fravær.</a:t>
            </a:r>
            <a:endParaRPr lang="da-DK" dirty="0"/>
          </a:p>
        </p:txBody>
      </p:sp>
      <p:sp>
        <p:nvSpPr>
          <p:cNvPr id="19" name="Textbox 16"/>
          <p:cNvSpPr txBox="1"/>
          <p:nvPr/>
        </p:nvSpPr>
        <p:spPr>
          <a:xfrm>
            <a:off x="228600" y="1305560"/>
            <a:ext cx="8686800" cy="11684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sp>
        <p:nvSpPr>
          <p:cNvPr id="20" name="Textbox 17"/>
          <p:cNvSpPr txBox="1"/>
          <p:nvPr/>
        </p:nvSpPr>
        <p:spPr>
          <a:xfrm>
            <a:off x="228600" y="1485900"/>
            <a:ext cx="8686800" cy="3505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l"/>
            <a:r>
              <a:rPr lang="da-DK" sz="1200" u="sng" dirty="0">
                <a:solidFill>
                  <a:srgbClr val="000000"/>
                </a:solidFill>
                <a:latin typeface="Arial"/>
              </a:rPr>
              <a:t>Timelønsudgifter:</a:t>
            </a:r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r>
              <a:rPr lang="da-DK" sz="1200" dirty="0">
                <a:solidFill>
                  <a:srgbClr val="000000"/>
                </a:solidFill>
                <a:latin typeface="Arial"/>
              </a:rPr>
              <a:t>Udgifter til både uddannede og ikke-uddannede medarbejdere, løn til bogopsættere og ungarbejdere m.fl.</a:t>
            </a:r>
            <a:br>
              <a:rPr lang="da-DK"/>
            </a:br>
            <a:r>
              <a:rPr lang="da-DK" sz="1200" dirty="0">
                <a:solidFill>
                  <a:srgbClr val="000000"/>
                </a:solidFill>
                <a:latin typeface="Arial"/>
              </a:rPr>
              <a:t>Timelønsansatte med mere end 8 planlagte timer pr. uge er registeret som månedslønnede.</a:t>
            </a:r>
            <a:endParaRPr lang="da-DK" dirty="0"/>
          </a:p>
        </p:txBody>
      </p:sp>
      <p:sp>
        <p:nvSpPr>
          <p:cNvPr id="21" name="Textbox 18"/>
          <p:cNvSpPr txBox="1"/>
          <p:nvPr/>
        </p:nvSpPr>
        <p:spPr>
          <a:xfrm>
            <a:off x="228600" y="1899920"/>
            <a:ext cx="8686800" cy="11684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sp>
        <p:nvSpPr>
          <p:cNvPr id="22" name="Textbox 19"/>
          <p:cNvSpPr txBox="1"/>
          <p:nvPr/>
        </p:nvSpPr>
        <p:spPr>
          <a:xfrm>
            <a:off x="228600" y="2080260"/>
            <a:ext cx="8686800" cy="17526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l"/>
            <a:r>
              <a:rPr lang="da-DK" sz="1200" b="1" dirty="0">
                <a:solidFill>
                  <a:srgbClr val="000000"/>
                </a:solidFill>
                <a:latin typeface="Arial"/>
              </a:rPr>
              <a:t>Tabellen "Fraværsdage pr. ansat":</a:t>
            </a:r>
            <a:endParaRPr lang="da-DK" dirty="0"/>
          </a:p>
        </p:txBody>
      </p:sp>
      <p:sp>
        <p:nvSpPr>
          <p:cNvPr id="23" name="Textbox 20"/>
          <p:cNvSpPr txBox="1"/>
          <p:nvPr/>
        </p:nvSpPr>
        <p:spPr>
          <a:xfrm>
            <a:off x="228600" y="2319020"/>
            <a:ext cx="8686800" cy="17526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l"/>
            <a:r>
              <a:rPr lang="da-DK" sz="1200" u="sng" dirty="0">
                <a:solidFill>
                  <a:srgbClr val="000000"/>
                </a:solidFill>
                <a:latin typeface="Arial"/>
              </a:rPr>
              <a:t>Fraværsdage:</a:t>
            </a:r>
            <a:endParaRPr lang="da-DK" dirty="0"/>
          </a:p>
        </p:txBody>
      </p:sp>
      <p:sp>
        <p:nvSpPr>
          <p:cNvPr id="24" name="Textbox 21"/>
          <p:cNvSpPr txBox="1"/>
          <p:nvPr/>
        </p:nvSpPr>
        <p:spPr>
          <a:xfrm>
            <a:off x="228600" y="2557780"/>
            <a:ext cx="8686800" cy="3505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l"/>
            <a:r>
              <a:rPr lang="da-DK" sz="1200" i="1" dirty="0">
                <a:solidFill>
                  <a:srgbClr val="000000"/>
                </a:solidFill>
                <a:latin typeface="Arial"/>
              </a:rPr>
              <a:t>§56:</a:t>
            </a:r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r>
              <a:rPr lang="da-DK" sz="1200" dirty="0">
                <a:solidFill>
                  <a:srgbClr val="000000"/>
                </a:solidFill>
                <a:latin typeface="Arial"/>
              </a:rPr>
              <a:t>En §56-aftale er for medarbejdere med en kronisk og/eller langvarig lidelse. §56 fravær skal vedrøre vedkommendes</a:t>
            </a:r>
            <a:br>
              <a:rPr lang="da-DK"/>
            </a:br>
            <a:r>
              <a:rPr lang="da-DK" sz="1200" dirty="0">
                <a:solidFill>
                  <a:srgbClr val="000000"/>
                </a:solidFill>
                <a:latin typeface="Arial"/>
              </a:rPr>
              <a:t>lidelse. Aftalen giver arbejdspladsen mulighed for at få sygedagpengerefusion fra første sygedag.</a:t>
            </a:r>
            <a:endParaRPr lang="da-DK" dirty="0"/>
          </a:p>
        </p:txBody>
      </p:sp>
      <p:sp>
        <p:nvSpPr>
          <p:cNvPr id="25" name="Textbox 22"/>
          <p:cNvSpPr txBox="1"/>
          <p:nvPr/>
        </p:nvSpPr>
        <p:spPr>
          <a:xfrm>
            <a:off x="228600" y="2971800"/>
            <a:ext cx="8686800" cy="17526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l"/>
            <a:r>
              <a:rPr lang="da-DK" sz="1200" i="1" dirty="0">
                <a:solidFill>
                  <a:srgbClr val="000000"/>
                </a:solidFill>
                <a:latin typeface="Arial"/>
              </a:rPr>
              <a:t>Delvist syg:</a:t>
            </a:r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r>
              <a:rPr lang="da-DK" sz="1200" dirty="0">
                <a:solidFill>
                  <a:srgbClr val="000000"/>
                </a:solidFill>
                <a:latin typeface="Arial"/>
              </a:rPr>
              <a:t>Sygdom, hvor medarbejderen én enkelt dag er sygemeldt en del af dagen.</a:t>
            </a:r>
            <a:endParaRPr lang="da-DK" dirty="0"/>
          </a:p>
        </p:txBody>
      </p:sp>
      <p:sp>
        <p:nvSpPr>
          <p:cNvPr id="26" name="Textbox 23"/>
          <p:cNvSpPr txBox="1"/>
          <p:nvPr/>
        </p:nvSpPr>
        <p:spPr>
          <a:xfrm>
            <a:off x="228600" y="3210560"/>
            <a:ext cx="8686800" cy="17526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l"/>
            <a:r>
              <a:rPr lang="da-DK" sz="1200" i="1" dirty="0">
                <a:solidFill>
                  <a:srgbClr val="000000"/>
                </a:solidFill>
                <a:latin typeface="Arial"/>
              </a:rPr>
              <a:t>Nedsat tid:</a:t>
            </a:r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r>
              <a:rPr lang="da-DK" sz="1200" dirty="0">
                <a:solidFill>
                  <a:srgbClr val="000000"/>
                </a:solidFill>
                <a:latin typeface="Arial"/>
              </a:rPr>
              <a:t>De tilfælde, hvor medarbejderen, efter aftale, delvist kommer tilbage på arbejdspladsen pga. et sygdomsforløb.</a:t>
            </a:r>
            <a:endParaRPr lang="da-DK" dirty="0"/>
          </a:p>
        </p:txBody>
      </p:sp>
      <p:sp>
        <p:nvSpPr>
          <p:cNvPr id="27" name="Textbox 24"/>
          <p:cNvSpPr txBox="1"/>
          <p:nvPr/>
        </p:nvSpPr>
        <p:spPr>
          <a:xfrm>
            <a:off x="228600" y="3449320"/>
            <a:ext cx="8686800" cy="3505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l"/>
            <a:r>
              <a:rPr lang="da-DK" sz="1200" dirty="0">
                <a:solidFill>
                  <a:srgbClr val="000000"/>
                </a:solidFill>
                <a:latin typeface="Arial"/>
              </a:rPr>
              <a:t>Dagplejens fravær opdeles/registreres på henholdsvis "Dagplejen i xx" og "Løn til dagplejere i xx" og skyldes lovgivning på</a:t>
            </a:r>
            <a:br>
              <a:rPr lang="da-DK"/>
            </a:br>
            <a:r>
              <a:rPr lang="da-DK" sz="1200" dirty="0">
                <a:solidFill>
                  <a:srgbClr val="000000"/>
                </a:solidFill>
                <a:latin typeface="Arial"/>
              </a:rPr>
              <a:t>området.</a:t>
            </a:r>
            <a:endParaRPr lang="da-DK" dirty="0"/>
          </a:p>
        </p:txBody>
      </p:sp>
      <p:sp>
        <p:nvSpPr>
          <p:cNvPr id="28" name="Textbox 25"/>
          <p:cNvSpPr txBox="1"/>
          <p:nvPr/>
        </p:nvSpPr>
        <p:spPr>
          <a:xfrm>
            <a:off x="228600" y="3863340"/>
            <a:ext cx="8686800" cy="11684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sp>
        <p:nvSpPr>
          <p:cNvPr id="29" name="Textbox 26"/>
          <p:cNvSpPr txBox="1"/>
          <p:nvPr/>
        </p:nvSpPr>
        <p:spPr>
          <a:xfrm>
            <a:off x="228600" y="4043680"/>
            <a:ext cx="8686800" cy="3505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l"/>
            <a:r>
              <a:rPr lang="da-DK" sz="1200" i="1" dirty="0">
                <a:solidFill>
                  <a:srgbClr val="000000"/>
                </a:solidFill>
                <a:latin typeface="Arial"/>
              </a:rPr>
              <a:t>Pladsudnyttelsen:</a:t>
            </a:r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r>
              <a:rPr lang="da-DK" sz="1200" dirty="0">
                <a:solidFill>
                  <a:srgbClr val="000000"/>
                </a:solidFill>
                <a:latin typeface="Arial"/>
              </a:rPr>
              <a:t>Tallet viser det reguleringsbeløb et dagtilbud får, som følge af evt. stigninger/fald i antallet af faktisk indskrevne</a:t>
            </a:r>
            <a:br>
              <a:rPr lang="da-DK"/>
            </a:br>
            <a:r>
              <a:rPr lang="da-DK" sz="1200" dirty="0">
                <a:solidFill>
                  <a:srgbClr val="000000"/>
                </a:solidFill>
                <a:latin typeface="Arial"/>
              </a:rPr>
              <a:t>børn. Beløbet udregnes i forhold til det oprindeligt udmeldte budget. Et eksempel kunne være, at hvis dagtilbuddet har 100 børn</a:t>
            </a:r>
            <a:endParaRPr lang="da-DK" dirty="0"/>
          </a:p>
        </p:txBody>
      </p:sp>
      <p:sp>
        <p:nvSpPr>
          <p:cNvPr id="30" name="Textbox 27"/>
          <p:cNvSpPr txBox="1"/>
          <p:nvPr/>
        </p:nvSpPr>
        <p:spPr>
          <a:xfrm>
            <a:off x="228600" y="4457700"/>
            <a:ext cx="8686800" cy="3505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l"/>
            <a:r>
              <a:rPr lang="da-DK" sz="1200" dirty="0">
                <a:solidFill>
                  <a:srgbClr val="000000"/>
                </a:solidFill>
                <a:latin typeface="Arial"/>
              </a:rPr>
              <a:t>ved budgetårets start og der kommer 20 ekstra børn, så får dagtilbuddet en øget bevilling svarende til de 20 børn. Det samme</a:t>
            </a:r>
            <a:br>
              <a:rPr lang="da-DK"/>
            </a:br>
            <a:r>
              <a:rPr lang="da-DK" sz="1200" dirty="0">
                <a:solidFill>
                  <a:srgbClr val="000000"/>
                </a:solidFill>
                <a:latin typeface="Arial"/>
              </a:rPr>
              <a:t>gør sig gældende, hvis man har 80 børn. Så vil man få en negativ regulering svarende til 20 børn.</a:t>
            </a:r>
            <a:endParaRPr lang="da-DK" dirty="0"/>
          </a:p>
        </p:txBody>
      </p:sp>
      <p:sp>
        <p:nvSpPr>
          <p:cNvPr id="31" name="Textbox 28"/>
          <p:cNvSpPr txBox="1"/>
          <p:nvPr/>
        </p:nvSpPr>
        <p:spPr>
          <a:xfrm>
            <a:off x="228600" y="4871720"/>
            <a:ext cx="8686800" cy="11684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sp>
        <p:nvSpPr>
          <p:cNvPr id="32" name="Textbox 29"/>
          <p:cNvSpPr txBox="1"/>
          <p:nvPr/>
        </p:nvSpPr>
        <p:spPr>
          <a:xfrm>
            <a:off x="228600" y="5052060"/>
            <a:ext cx="8686800" cy="3505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l"/>
            <a:r>
              <a:rPr lang="da-DK" sz="1200" dirty="0">
                <a:solidFill>
                  <a:srgbClr val="000000"/>
                </a:solidFill>
                <a:latin typeface="Arial"/>
              </a:rPr>
              <a:t>Tal og tekst på side 3 og 4 viser data på indberetningstidspunktet for forventet regnskab. Data på side 5 og 6 er aktuelle tal, dvs.</a:t>
            </a:r>
            <a:br>
              <a:rPr lang="da-DK"/>
            </a:br>
            <a:r>
              <a:rPr lang="da-DK" sz="1200" dirty="0">
                <a:solidFill>
                  <a:srgbClr val="000000"/>
                </a:solidFill>
                <a:latin typeface="Arial"/>
              </a:rPr>
              <a:t>på det tidspunktet rapporten er trukket.</a:t>
            </a:r>
            <a:endParaRPr lang="da-DK" dirty="0"/>
          </a:p>
        </p:txBody>
      </p:sp>
      <p:sp>
        <p:nvSpPr>
          <p:cNvPr id="33" name="Slide Number Placeholder 1"/>
          <p:cNvSpPr>
            <a:spLocks noGrp="1"/>
          </p:cNvSpPr>
          <p:nvPr>
            <p:ph type="sldNum" idx="22"/>
          </p:nvPr>
        </p:nvSpPr>
        <p:spPr>
          <a:xfrm>
            <a:off x="8795385" y="228600"/>
            <a:ext cx="120015" cy="116840"/>
          </a:xfrm>
          <a:solidFill>
            <a:srgbClr val="FFFFFF"/>
          </a:solidFill>
        </p:spPr>
        <p:txBody>
          <a:bodyPr/>
          <a:lstStyle/>
          <a:p>
            <a:pPr algn="r"/>
            <a:fld id="{73F4057D-F82C-42A0-8284-22B6FFF0AB89}" type="slidenum">
              <a:rPr lang="da-DK" sz="800" b="1" dirty="0" smtClean="0">
                <a:solidFill>
                  <a:srgbClr val="000000"/>
                </a:solidFill>
                <a:latin typeface="Arial"/>
              </a:rPr>
              <a:t>2</a:t>
            </a:fld>
            <a:endParaRPr lang="da-DK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Table 30"/>
          <p:cNvGraphicFramePr>
            <a:graphicFrameLocks noGrp="1"/>
          </p:cNvGraphicFramePr>
          <p:nvPr>
            <p:ph type="tbl" idx="1"/>
          </p:nvPr>
        </p:nvGraphicFramePr>
        <p:xfrm>
          <a:off x="1293495" y="408940"/>
          <a:ext cx="2774315" cy="1721485"/>
        </p:xfrm>
        <a:graphic>
          <a:graphicData uri="http://schemas.openxmlformats.org/drawingml/2006/table">
            <a:tbl>
              <a:tblPr>
                <a:tableStyleId>{A8CAE6F9-4512-4DE2-9845-37AC8E89F65B}</a:tableStyleId>
              </a:tblPr>
              <a:tblGrid>
                <a:gridCol w="1927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8445">
                <a:tc>
                  <a:txBody>
                    <a:bodyPr/>
                    <a:lstStyle/>
                    <a:p>
                      <a:pPr algn="ctr"/>
                      <a:r>
                        <a:rPr lang="da-DK" sz="900" b="1" dirty="0"/>
                        <a:t>Nøgletal</a:t>
                      </a:r>
                      <a:endParaRPr lang="da-DK" dirty="0"/>
                    </a:p>
                  </a:txBody>
                  <a:tcPr>
                    <a:solidFill>
                      <a:srgbClr val="398A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900" b="1" dirty="0"/>
                        <a:t> </a:t>
                      </a:r>
                      <a:endParaRPr lang="da-DK" dirty="0"/>
                    </a:p>
                  </a:txBody>
                  <a:tcPr>
                    <a:solidFill>
                      <a:srgbClr val="398A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Forventet budget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61.239.527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Forventet forbrug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62.016.459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b="1" dirty="0"/>
                        <a:t>Forventet resultat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b="1" dirty="0"/>
                        <a:t>-776.931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>
                          <a:solidFill>
                            <a:srgbClr val="FF0000"/>
                          </a:solidFill>
                        </a:rPr>
                        <a:t>Afvigelse i pct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>
                          <a:solidFill>
                            <a:srgbClr val="FF0000"/>
                          </a:solidFill>
                        </a:rPr>
                        <a:t>-1,27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Overført resultat tidl. år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624.963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Akkumuleret resultat herefter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-151.968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6" name="Textbox 31"/>
          <p:cNvSpPr txBox="1"/>
          <p:nvPr/>
        </p:nvSpPr>
        <p:spPr>
          <a:xfrm>
            <a:off x="880745" y="2193925"/>
            <a:ext cx="128905" cy="269875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l"/>
            <a:r>
              <a:rPr lang="da-DK" sz="185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pic>
        <p:nvPicPr>
          <p:cNvPr id="37" name="SGPlot.png" descr="The SGPlot Procedure" title="Detailed and/or summarized report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80745" y="2527300"/>
            <a:ext cx="3599815" cy="2698115"/>
          </a:xfrm>
          <a:prstGeom prst="rect">
            <a:avLst/>
          </a:prstGeom>
        </p:spPr>
      </p:pic>
      <p:graphicFrame>
        <p:nvGraphicFramePr>
          <p:cNvPr id="38" name="Table 32"/>
          <p:cNvGraphicFramePr>
            <a:graphicFrameLocks noGrp="1"/>
          </p:cNvGraphicFramePr>
          <p:nvPr>
            <p:ph type="tbl" idx="4"/>
          </p:nvPr>
        </p:nvGraphicFramePr>
        <p:xfrm>
          <a:off x="4819015" y="408940"/>
          <a:ext cx="3288665" cy="3352800"/>
        </p:xfrm>
        <a:graphic>
          <a:graphicData uri="http://schemas.openxmlformats.org/drawingml/2006/table">
            <a:tbl>
              <a:tblPr>
                <a:tableStyleId>{22E0995A-81EF-4CF5-B1F9-2F3BDEE5C0FB}</a:tableStyleId>
              </a:tblPr>
              <a:tblGrid>
                <a:gridCol w="3288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4592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2. Kort beskrivelse af regnskabsresultatet: Derer flere ukendte</a:t>
                      </a:r>
                      <a:br>
                        <a:rPr lang="da-DK"/>
                      </a:br>
                      <a:r>
                        <a:rPr lang="da-DK" sz="800" dirty="0"/>
                        <a:t>faktorer der kan påvirke det endelige resultat. Børnmed v-midler</a:t>
                      </a:r>
                      <a:br>
                        <a:rPr lang="da-DK"/>
                      </a:br>
                      <a:r>
                        <a:rPr lang="da-DK" sz="800" dirty="0"/>
                        <a:t>Særligt Søhøjen, har historisk mellem 7 - 10 børn med</a:t>
                      </a:r>
                      <a:br>
                        <a:rPr lang="da-DK"/>
                      </a:br>
                      <a:r>
                        <a:rPr lang="da-DK" sz="800" dirty="0"/>
                        <a:t>v-midler,hvilket ikke er tilfældet i år. Vi forventer fremadrettet at der</a:t>
                      </a:r>
                      <a:br>
                        <a:rPr lang="da-DK"/>
                      </a:br>
                      <a:r>
                        <a:rPr lang="da-DK" sz="800" dirty="0"/>
                        <a:t>kommer flerebørn med V-midler, derfor har vi ikke reduceret markant</a:t>
                      </a:r>
                      <a:br>
                        <a:rPr lang="da-DK"/>
                      </a:br>
                      <a:r>
                        <a:rPr lang="da-DK" sz="800" dirty="0"/>
                        <a:t>i personalegruppen. Børneindtag Vi forventer at vores</a:t>
                      </a:r>
                      <a:br>
                        <a:rPr lang="da-DK"/>
                      </a:br>
                      <a:r>
                        <a:rPr lang="da-DK" sz="800" dirty="0"/>
                        <a:t>intervalpladser bliver fyldt op pr 1.10 hvilketer aftalt med PLAN</a:t>
                      </a:r>
                      <a:br>
                        <a:rPr lang="da-DK"/>
                      </a:br>
                      <a:r>
                        <a:rPr lang="da-DK" sz="800" dirty="0"/>
                        <a:t>eftersom med afsæt i pladsprognoserne. Affaldssortering Der er</a:t>
                      </a:r>
                      <a:br>
                        <a:rPr lang="da-DK"/>
                      </a:br>
                      <a:r>
                        <a:rPr lang="da-DK" sz="800" dirty="0"/>
                        <a:t>forsat usikkerhed forbundet med udgifter til det</a:t>
                      </a:r>
                      <a:br>
                        <a:rPr lang="da-DK"/>
                      </a:br>
                      <a:r>
                        <a:rPr lang="da-DK" sz="800" dirty="0"/>
                        <a:t>nyeaffaldssorteringssystem. Vi prioriterer efteruddannelse af</a:t>
                      </a:r>
                      <a:br>
                        <a:rPr lang="da-DK"/>
                      </a:br>
                      <a:r>
                        <a:rPr lang="da-DK" sz="800" dirty="0"/>
                        <a:t>medarbejderepå to årlige læringsdage, opstart af ny afdeling. Vi har</a:t>
                      </a:r>
                      <a:br>
                        <a:rPr lang="da-DK"/>
                      </a:br>
                      <a:r>
                        <a:rPr lang="da-DK" sz="800" dirty="0"/>
                        <a:t>lavet en økonomisk opbremsning, for at få dagtilbuddetsøkonomi i</a:t>
                      </a:r>
                      <a:br>
                        <a:rPr lang="da-DK"/>
                      </a:br>
                      <a:r>
                        <a:rPr lang="da-DK" sz="800" dirty="0"/>
                        <a:t>balance også ind i 2024.</a:t>
                      </a:r>
                      <a:endParaRPr lang="da-DK" dirty="0"/>
                    </a:p>
                  </a:txBody>
                  <a:tcPr>
                    <a:lnL w="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592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2. Kort beskrivelse af regnskabsresultatet: Derer flere ukendte</a:t>
                      </a:r>
                      <a:br>
                        <a:rPr lang="da-DK"/>
                      </a:br>
                      <a:r>
                        <a:rPr lang="da-DK" sz="800" dirty="0"/>
                        <a:t>faktorer der kan påvirke det endelige resultat. Børnmed v-midler</a:t>
                      </a:r>
                      <a:br>
                        <a:rPr lang="da-DK"/>
                      </a:br>
                      <a:r>
                        <a:rPr lang="da-DK" sz="800" dirty="0"/>
                        <a:t>Særligt Søhøjen, har historisk mellem 7 - 10 børn med</a:t>
                      </a:r>
                      <a:br>
                        <a:rPr lang="da-DK"/>
                      </a:br>
                      <a:r>
                        <a:rPr lang="da-DK" sz="800" dirty="0"/>
                        <a:t>v-midler,hvilket ikke er tilfældet i år. Vi forventer fremadrettet at der</a:t>
                      </a:r>
                      <a:br>
                        <a:rPr lang="da-DK"/>
                      </a:br>
                      <a:r>
                        <a:rPr lang="da-DK" sz="800" dirty="0"/>
                        <a:t>kommer flerebørn med V-midler, derfor har vi ikke reduceret markant</a:t>
                      </a:r>
                      <a:br>
                        <a:rPr lang="da-DK"/>
                      </a:br>
                      <a:r>
                        <a:rPr lang="da-DK" sz="800" dirty="0"/>
                        <a:t>i personalegruppen. Børneindtag Vi forventer at vores</a:t>
                      </a:r>
                      <a:br>
                        <a:rPr lang="da-DK"/>
                      </a:br>
                      <a:r>
                        <a:rPr lang="da-DK" sz="800" dirty="0"/>
                        <a:t>intervalpladser bliver fyldt op pr 1.10 hvilketer aftalt med PLAN</a:t>
                      </a:r>
                      <a:br>
                        <a:rPr lang="da-DK"/>
                      </a:br>
                      <a:r>
                        <a:rPr lang="da-DK" sz="800" dirty="0"/>
                        <a:t>eftersom med afsæt i pladsprognoserne. Affaldssortering Der er</a:t>
                      </a:r>
                      <a:br>
                        <a:rPr lang="da-DK"/>
                      </a:br>
                      <a:r>
                        <a:rPr lang="da-DK" sz="800" dirty="0"/>
                        <a:t>forsat usikkerhed forbundet med udgifter til det</a:t>
                      </a:r>
                      <a:br>
                        <a:rPr lang="da-DK"/>
                      </a:br>
                      <a:r>
                        <a:rPr lang="da-DK" sz="800" dirty="0"/>
                        <a:t>nyeaffaldssorteringssystem. Vi prioriterer efteruddannelse af</a:t>
                      </a:r>
                      <a:br>
                        <a:rPr lang="da-DK"/>
                      </a:br>
                      <a:r>
                        <a:rPr lang="da-DK" sz="800" dirty="0"/>
                        <a:t>medarbejderepå to årlige læringsdage, opstart af ny afdeling. Vi har</a:t>
                      </a:r>
                      <a:br>
                        <a:rPr lang="da-DK"/>
                      </a:br>
                      <a:r>
                        <a:rPr lang="da-DK" sz="800" dirty="0"/>
                        <a:t>lavet en økonomisk opbremsning, for at få dagtilbuddetsøkonomi i</a:t>
                      </a:r>
                      <a:br>
                        <a:rPr lang="da-DK"/>
                      </a:br>
                      <a:r>
                        <a:rPr lang="da-DK" sz="800" dirty="0"/>
                        <a:t>balance også ind i 2024.</a:t>
                      </a:r>
                      <a:endParaRPr lang="da-DK" dirty="0"/>
                    </a:p>
                  </a:txBody>
                  <a:tcPr>
                    <a:lnL w="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9" name="Slide Number Placeholder 1"/>
          <p:cNvSpPr>
            <a:spLocks noGrp="1"/>
          </p:cNvSpPr>
          <p:nvPr>
            <p:ph type="sldNum" idx="5"/>
          </p:nvPr>
        </p:nvSpPr>
        <p:spPr>
          <a:xfrm>
            <a:off x="8795385" y="228600"/>
            <a:ext cx="120015" cy="116840"/>
          </a:xfrm>
          <a:solidFill>
            <a:srgbClr val="FFFFFF"/>
          </a:solidFill>
        </p:spPr>
        <p:txBody>
          <a:bodyPr/>
          <a:lstStyle/>
          <a:p>
            <a:pPr algn="r"/>
            <a:fld id="{73F4057D-F82C-42A0-8284-22B6FFF0AB89}" type="slidenum">
              <a:rPr lang="da-DK" sz="800" b="1" dirty="0" smtClean="0">
                <a:solidFill>
                  <a:srgbClr val="000000"/>
                </a:solidFill>
                <a:latin typeface="Arial"/>
              </a:rPr>
              <a:t>3</a:t>
            </a:fld>
            <a:endParaRPr lang="da-DK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33"/>
          <p:cNvGraphicFramePr>
            <a:graphicFrameLocks noGrp="1"/>
          </p:cNvGraphicFramePr>
          <p:nvPr>
            <p:ph type="tbl" idx="1"/>
          </p:nvPr>
        </p:nvGraphicFramePr>
        <p:xfrm>
          <a:off x="1525270" y="408940"/>
          <a:ext cx="6092190" cy="3184525"/>
        </p:xfrm>
        <a:graphic>
          <a:graphicData uri="http://schemas.openxmlformats.org/drawingml/2006/table">
            <a:tbl>
              <a:tblPr>
                <a:tableStyleId>{ECAD6E94-7821-428A-8524-3974EAF4DFF2}</a:tableStyleId>
              </a:tblPr>
              <a:tblGrid>
                <a:gridCol w="1488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9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8445">
                <a:tc>
                  <a:txBody>
                    <a:bodyPr/>
                    <a:lstStyle/>
                    <a:p>
                      <a:pPr algn="ctr"/>
                      <a:r>
                        <a:rPr lang="da-DK" sz="900" b="1" dirty="0"/>
                        <a:t>Enhed</a:t>
                      </a:r>
                      <a:endParaRPr lang="da-DK" dirty="0"/>
                    </a:p>
                  </a:txBody>
                  <a:tcPr>
                    <a:lnL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  <a:solidFill>
                      <a:srgbClr val="398A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900" b="1" dirty="0"/>
                        <a:t>Forbrug år til dato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  <a:solidFill>
                      <a:srgbClr val="398A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900" b="1" dirty="0"/>
                        <a:t>Forventet budget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  <a:solidFill>
                      <a:srgbClr val="398A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900" b="1" dirty="0"/>
                        <a:t>Forventet forbrug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  <a:solidFill>
                      <a:srgbClr val="398A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900" b="1" dirty="0"/>
                        <a:t>Forventet resultat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  <a:solidFill>
                      <a:srgbClr val="398A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Fælles poster: Tilst dagtilbud</a:t>
                      </a:r>
                      <a:endParaRPr lang="da-DK" dirty="0"/>
                    </a:p>
                  </a:txBody>
                  <a:tcPr>
                    <a:lnL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2.689.839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12.185.153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9.707.406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2.477.747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Æsken</a:t>
                      </a:r>
                      <a:endParaRPr lang="da-DK" dirty="0"/>
                    </a:p>
                  </a:txBody>
                  <a:tcPr>
                    <a:lnL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1.635.276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4.580.919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4.583.244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-2.325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Børnehuset Mælkevejen</a:t>
                      </a:r>
                      <a:endParaRPr lang="da-DK" dirty="0"/>
                    </a:p>
                  </a:txBody>
                  <a:tcPr>
                    <a:lnL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2.091.935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5.339.433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5.916.616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-577.183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Spiloppen</a:t>
                      </a:r>
                      <a:endParaRPr lang="da-DK" dirty="0"/>
                    </a:p>
                  </a:txBody>
                  <a:tcPr>
                    <a:lnL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2.541.706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6.175.659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6.548.713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-373.053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Søhøjen</a:t>
                      </a:r>
                      <a:endParaRPr lang="da-DK" dirty="0"/>
                    </a:p>
                  </a:txBody>
                  <a:tcPr>
                    <a:lnL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3.081.829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7.928.717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9.029.388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-1.100.670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Vuggestuen Solstrålen</a:t>
                      </a:r>
                      <a:endParaRPr lang="da-DK" dirty="0"/>
                    </a:p>
                  </a:txBody>
                  <a:tcPr>
                    <a:lnL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1.775.674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4.340.690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4.817.893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-477.203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Børnehuset Valhalla</a:t>
                      </a:r>
                      <a:endParaRPr lang="da-DK" dirty="0"/>
                    </a:p>
                  </a:txBody>
                  <a:tcPr>
                    <a:lnL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2.114.191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5.125.906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5.512.779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-386.873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Snurretoppen</a:t>
                      </a:r>
                      <a:endParaRPr lang="da-DK" dirty="0"/>
                    </a:p>
                  </a:txBody>
                  <a:tcPr>
                    <a:lnL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2.174.243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4.925.652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5.067.041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-141.389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Det Blå Hus</a:t>
                      </a:r>
                      <a:endParaRPr lang="da-DK" dirty="0"/>
                    </a:p>
                  </a:txBody>
                  <a:tcPr>
                    <a:lnL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2.601.330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6.710.232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6.962.212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-251.980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Dagplejen i Tilst</a:t>
                      </a:r>
                      <a:endParaRPr lang="da-DK" dirty="0"/>
                    </a:p>
                  </a:txBody>
                  <a:tcPr>
                    <a:lnL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404.628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805.506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405.589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399.917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Satellitten Tåstumvænget</a:t>
                      </a:r>
                      <a:endParaRPr lang="da-DK" dirty="0"/>
                    </a:p>
                  </a:txBody>
                  <a:tcPr>
                    <a:lnL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1.141.953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3.121.660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3.465.580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-343.919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b="1" dirty="0"/>
                        <a:t>I alt</a:t>
                      </a:r>
                      <a:endParaRPr lang="da-DK" dirty="0"/>
                    </a:p>
                  </a:txBody>
                  <a:tcPr>
                    <a:lnL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b="1" dirty="0"/>
                        <a:t>22.252.604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b="1" dirty="0"/>
                        <a:t>61.239.527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b="1" dirty="0"/>
                        <a:t>62.016.459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b="1" dirty="0"/>
                        <a:t>-776.931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2" name="Textbox 34"/>
          <p:cNvSpPr txBox="1"/>
          <p:nvPr/>
        </p:nvSpPr>
        <p:spPr>
          <a:xfrm>
            <a:off x="1331595" y="3656965"/>
            <a:ext cx="4464685" cy="11684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Forventet budget = Oprindeligt budget + modtagne ekstrabevillinger + forventede ekstrabevillinger</a:t>
            </a:r>
            <a:endParaRPr lang="da-DK" dirty="0"/>
          </a:p>
        </p:txBody>
      </p:sp>
      <p:sp>
        <p:nvSpPr>
          <p:cNvPr id="43" name="Textbox 35"/>
          <p:cNvSpPr txBox="1"/>
          <p:nvPr/>
        </p:nvSpPr>
        <p:spPr>
          <a:xfrm>
            <a:off x="1331595" y="3837305"/>
            <a:ext cx="3134360" cy="11684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Forventet forbrug = Faktisk forbrug d.d. + prognose for resten af året</a:t>
            </a:r>
            <a:endParaRPr lang="da-DK" dirty="0"/>
          </a:p>
        </p:txBody>
      </p:sp>
      <p:sp>
        <p:nvSpPr>
          <p:cNvPr id="44" name="Textbox 36"/>
          <p:cNvSpPr txBox="1"/>
          <p:nvPr/>
        </p:nvSpPr>
        <p:spPr>
          <a:xfrm>
            <a:off x="1331595" y="4017645"/>
            <a:ext cx="91440" cy="11684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sp>
        <p:nvSpPr>
          <p:cNvPr id="45" name="Textbox 37"/>
          <p:cNvSpPr txBox="1"/>
          <p:nvPr/>
        </p:nvSpPr>
        <p:spPr>
          <a:xfrm>
            <a:off x="1331595" y="4197985"/>
            <a:ext cx="91440" cy="11684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graphicFrame>
        <p:nvGraphicFramePr>
          <p:cNvPr id="46" name="Table 38"/>
          <p:cNvGraphicFramePr>
            <a:graphicFrameLocks noGrp="1"/>
          </p:cNvGraphicFramePr>
          <p:nvPr>
            <p:ph type="tbl" idx="6"/>
          </p:nvPr>
        </p:nvGraphicFramePr>
        <p:xfrm>
          <a:off x="1331595" y="4378325"/>
          <a:ext cx="3021330" cy="1248410"/>
        </p:xfrm>
        <a:graphic>
          <a:graphicData uri="http://schemas.openxmlformats.org/drawingml/2006/table">
            <a:tbl>
              <a:tblPr>
                <a:tableStyleId>{ECAD6E94-7821-428A-8524-3974EAF4DFF2}</a:tableStyleId>
              </a:tblPr>
              <a:tblGrid>
                <a:gridCol w="443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8445">
                <a:tc gridSpan="4">
                  <a:txBody>
                    <a:bodyPr/>
                    <a:lstStyle/>
                    <a:p>
                      <a:pPr algn="ctr"/>
                      <a:r>
                        <a:rPr lang="da-DK" sz="900" b="1" dirty="0"/>
                        <a:t>Børnetal i gennemsnit</a:t>
                      </a:r>
                      <a:endParaRPr lang="da-DK" dirty="0"/>
                    </a:p>
                  </a:txBody>
                  <a:tcPr>
                    <a:lnL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  <a:solidFill>
                      <a:srgbClr val="398A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445">
                <a:tc>
                  <a:txBody>
                    <a:bodyPr/>
                    <a:lstStyle/>
                    <a:p>
                      <a:pPr algn="ctr"/>
                      <a:r>
                        <a:rPr lang="da-DK" sz="900" b="1" dirty="0"/>
                        <a:t>År</a:t>
                      </a:r>
                      <a:endParaRPr lang="da-DK" dirty="0"/>
                    </a:p>
                  </a:txBody>
                  <a:tcPr>
                    <a:lnL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  <a:solidFill>
                      <a:srgbClr val="398A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900" b="1" dirty="0"/>
                        <a:t>0 - Børnehave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  <a:solidFill>
                      <a:srgbClr val="398A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900" b="1" dirty="0"/>
                        <a:t>Børnehave - Skole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  <a:solidFill>
                      <a:srgbClr val="398A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900" b="1" dirty="0"/>
                        <a:t>I alt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  <a:solidFill>
                      <a:srgbClr val="398A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2021</a:t>
                      </a:r>
                      <a:endParaRPr lang="da-DK" dirty="0"/>
                    </a:p>
                  </a:txBody>
                  <a:tcPr>
                    <a:lnL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185,8</a:t>
                      </a:r>
                      <a:endParaRPr lang="da-DK" dirty="0"/>
                    </a:p>
                  </a:txBody>
                  <a:tcPr>
                    <a:lnL w="635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280,0</a:t>
                      </a:r>
                      <a:endParaRPr lang="da-DK" dirty="0"/>
                    </a:p>
                  </a:txBody>
                  <a:tcPr>
                    <a:lnL w="635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465,7</a:t>
                      </a:r>
                      <a:endParaRPr lang="da-DK" dirty="0"/>
                    </a:p>
                  </a:txBody>
                  <a:tcPr>
                    <a:lnL w="635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2022</a:t>
                      </a:r>
                      <a:endParaRPr lang="da-DK" dirty="0"/>
                    </a:p>
                  </a:txBody>
                  <a:tcPr>
                    <a:lnL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185,0</a:t>
                      </a:r>
                      <a:endParaRPr lang="da-DK" dirty="0"/>
                    </a:p>
                  </a:txBody>
                  <a:tcPr>
                    <a:lnL w="635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276,6</a:t>
                      </a:r>
                      <a:endParaRPr lang="da-DK" dirty="0"/>
                    </a:p>
                  </a:txBody>
                  <a:tcPr>
                    <a:lnL w="635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461,6</a:t>
                      </a:r>
                      <a:endParaRPr lang="da-DK" dirty="0"/>
                    </a:p>
                  </a:txBody>
                  <a:tcPr>
                    <a:lnL w="635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2023</a:t>
                      </a:r>
                      <a:endParaRPr lang="da-DK" dirty="0"/>
                    </a:p>
                  </a:txBody>
                  <a:tcPr>
                    <a:lnL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188,9</a:t>
                      </a:r>
                      <a:endParaRPr lang="da-DK" dirty="0"/>
                    </a:p>
                  </a:txBody>
                  <a:tcPr>
                    <a:lnL w="635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283,1</a:t>
                      </a:r>
                      <a:endParaRPr lang="da-DK" dirty="0"/>
                    </a:p>
                  </a:txBody>
                  <a:tcPr>
                    <a:lnL w="635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472,0</a:t>
                      </a:r>
                      <a:endParaRPr lang="da-DK" dirty="0"/>
                    </a:p>
                  </a:txBody>
                  <a:tcPr>
                    <a:lnL w="635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7" name="Textbox 39"/>
          <p:cNvSpPr txBox="1"/>
          <p:nvPr/>
        </p:nvSpPr>
        <p:spPr>
          <a:xfrm>
            <a:off x="1331595" y="5690235"/>
            <a:ext cx="128905" cy="269875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l"/>
            <a:r>
              <a:rPr lang="da-DK" sz="185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graphicFrame>
        <p:nvGraphicFramePr>
          <p:cNvPr id="48" name="Table 40"/>
          <p:cNvGraphicFramePr>
            <a:graphicFrameLocks noGrp="1"/>
          </p:cNvGraphicFramePr>
          <p:nvPr>
            <p:ph type="tbl" idx="8"/>
          </p:nvPr>
        </p:nvGraphicFramePr>
        <p:xfrm>
          <a:off x="1331595" y="6023610"/>
          <a:ext cx="2799715" cy="258445"/>
        </p:xfrm>
        <a:graphic>
          <a:graphicData uri="http://schemas.openxmlformats.org/drawingml/2006/table">
            <a:tbl>
              <a:tblPr>
                <a:tableStyleId>{22E0995A-81EF-4CF5-B1F9-2F3BDEE5C0FB}</a:tableStyleId>
              </a:tblPr>
              <a:tblGrid>
                <a:gridCol w="2196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8445">
                <a:tc>
                  <a:txBody>
                    <a:bodyPr/>
                    <a:lstStyle/>
                    <a:p>
                      <a:pPr algn="l"/>
                      <a:r>
                        <a:rPr lang="da-DK" sz="900" b="1" dirty="0">
                          <a:solidFill>
                            <a:srgbClr val="FFFFFF"/>
                          </a:solidFill>
                        </a:rPr>
                        <a:t>Samlet pladsudnyttelse pr. maj 2023:</a:t>
                      </a:r>
                      <a:endParaRPr lang="da-DK" dirty="0"/>
                    </a:p>
                  </a:txBody>
                  <a:tcPr>
                    <a:lnL w="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8AC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900" b="1" dirty="0">
                          <a:solidFill>
                            <a:srgbClr val="FFFFFF"/>
                          </a:solidFill>
                        </a:rPr>
                        <a:t>228.423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8A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9" name="Slide Number Placeholder 1"/>
          <p:cNvSpPr>
            <a:spLocks noGrp="1"/>
          </p:cNvSpPr>
          <p:nvPr>
            <p:ph type="sldNum" idx="9"/>
          </p:nvPr>
        </p:nvSpPr>
        <p:spPr>
          <a:xfrm>
            <a:off x="8795385" y="228600"/>
            <a:ext cx="120015" cy="116840"/>
          </a:xfrm>
          <a:solidFill>
            <a:srgbClr val="FFFFFF"/>
          </a:solidFill>
        </p:spPr>
        <p:txBody>
          <a:bodyPr/>
          <a:lstStyle/>
          <a:p>
            <a:pPr algn="r"/>
            <a:fld id="{73F4057D-F82C-42A0-8284-22B6FFF0AB89}" type="slidenum">
              <a:rPr lang="da-DK" sz="800" b="1" dirty="0" smtClean="0">
                <a:solidFill>
                  <a:srgbClr val="000000"/>
                </a:solidFill>
                <a:latin typeface="Arial"/>
              </a:rPr>
              <a:t>4</a:t>
            </a:fld>
            <a:endParaRPr lang="da-DK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GPlot1.png" descr="The SGPlot Procedure" title="The SGPlot Procedure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524000" y="408940"/>
            <a:ext cx="6096000" cy="4572000"/>
          </a:xfrm>
          <a:prstGeom prst="rect">
            <a:avLst/>
          </a:prstGeom>
        </p:spPr>
      </p:pic>
      <p:sp>
        <p:nvSpPr>
          <p:cNvPr id="52" name="Slide Number Placeholder 1"/>
          <p:cNvSpPr>
            <a:spLocks noGrp="1"/>
          </p:cNvSpPr>
          <p:nvPr>
            <p:ph type="sldNum" idx="2"/>
          </p:nvPr>
        </p:nvSpPr>
        <p:spPr>
          <a:xfrm>
            <a:off x="8795385" y="228600"/>
            <a:ext cx="120015" cy="116840"/>
          </a:xfrm>
          <a:solidFill>
            <a:srgbClr val="FFFFFF"/>
          </a:solidFill>
        </p:spPr>
        <p:txBody>
          <a:bodyPr/>
          <a:lstStyle/>
          <a:p>
            <a:pPr algn="r"/>
            <a:fld id="{73F4057D-F82C-42A0-8284-22B6FFF0AB89}" type="slidenum">
              <a:rPr lang="da-DK" sz="800" b="1" dirty="0" smtClean="0">
                <a:solidFill>
                  <a:srgbClr val="000000"/>
                </a:solidFill>
                <a:latin typeface="Arial"/>
              </a:rPr>
              <a:t>5</a:t>
            </a:fld>
            <a:endParaRPr lang="da-DK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GPlot2.png" descr="The SGPlot Procedure" title="The SGPlot Procedure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524000" y="408940"/>
            <a:ext cx="6096000" cy="4572000"/>
          </a:xfrm>
          <a:prstGeom prst="rect">
            <a:avLst/>
          </a:prstGeom>
        </p:spPr>
      </p:pic>
      <p:sp>
        <p:nvSpPr>
          <p:cNvPr id="55" name="Slide Number Placeholder 1"/>
          <p:cNvSpPr>
            <a:spLocks noGrp="1"/>
          </p:cNvSpPr>
          <p:nvPr>
            <p:ph type="sldNum" idx="2"/>
          </p:nvPr>
        </p:nvSpPr>
        <p:spPr>
          <a:xfrm>
            <a:off x="8795385" y="228600"/>
            <a:ext cx="120015" cy="116840"/>
          </a:xfrm>
          <a:solidFill>
            <a:srgbClr val="FFFFFF"/>
          </a:solidFill>
        </p:spPr>
        <p:txBody>
          <a:bodyPr/>
          <a:lstStyle/>
          <a:p>
            <a:pPr algn="r"/>
            <a:fld id="{73F4057D-F82C-42A0-8284-22B6FFF0AB89}" type="slidenum">
              <a:rPr lang="da-DK" sz="800" b="1" dirty="0" smtClean="0">
                <a:solidFill>
                  <a:srgbClr val="000000"/>
                </a:solidFill>
                <a:latin typeface="Arial"/>
              </a:rPr>
              <a:t>6</a:t>
            </a:fld>
            <a:endParaRPr lang="da-DK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DS Theme">
  <a:themeElements>
    <a:clrScheme name="ODS Them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DS Theme">
      <a:majorFont>
        <a:latin typeface="Courier New"/>
        <a:ea typeface=""/>
        <a:cs typeface=""/>
      </a:majorFont>
      <a:minorFont>
        <a:latin typeface="Courier New"/>
        <a:ea typeface=""/>
        <a:cs typeface=""/>
      </a:minorFont>
    </a:fontScheme>
    <a:fmtScheme name="ODS Theme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2837</TotalTime>
  <Words>799</Words>
  <Application>Microsoft Office PowerPoint</Application>
  <PresentationFormat>Skærmshow (4:3)</PresentationFormat>
  <Paragraphs>141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9" baseType="lpstr">
      <vt:lpstr>Arial</vt:lpstr>
      <vt:lpstr>Courier New</vt:lpstr>
      <vt:lpstr>ODS Theme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svcsassrv</dc:creator>
  <cp:lastModifiedBy>Morten Berg</cp:lastModifiedBy>
  <cp:revision>2</cp:revision>
  <dcterms:created xsi:type="dcterms:W3CDTF">2023-08-07T10:06:16Z</dcterms:created>
  <dcterms:modified xsi:type="dcterms:W3CDTF">2023-08-09T09:24:19Z</dcterms:modified>
</cp:coreProperties>
</file>